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797675" cy="9926638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0EBCA-6A21-4397-9DE6-2FCD59096526}" type="datetimeFigureOut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86F12-1455-4312-B405-7FAA6E03C7AC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2829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86F12-1455-4312-B405-7FAA6E03C7AC}" type="slidenum">
              <a:rPr lang="hu-HU" smtClean="0"/>
              <a:pPr/>
              <a:t>2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6193A-319F-4326-A1C2-BB1A92FA569D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2B9A-1DEC-42BB-A4FC-F270DEDAE09E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F4736-B113-41F9-ABDF-4D3F5C5EB2F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5807B-5DB0-4B70-98AB-B4B6DB45C2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6BA7E-7798-4B82-9C8D-8F11C8EEC8D6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3B334-214F-4A23-B4D0-ADCF61AA709F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DBFA6-FFC1-4F7B-A55B-60669903AFC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E86B9-5207-4F85-9439-1677AF1BB740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1974-F512-4DC6-B8E3-90872D5D2CE9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CB794-DE51-4887-AFA2-F9B65A395B7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5F2A-47BB-4B78-9BE6-C73290EC16D4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9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4F366-FC9E-4839-9431-05E34169F93B}" type="datetime1">
              <a:rPr lang="hu-HU" smtClean="0"/>
              <a:pPr/>
              <a:t>2013.05.15.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041F2-6FB0-41C6-8591-E1B4482D65F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hyperlink" Target="mailto:janata.karoly@dinpig.hu" TargetMode="External"/><Relationship Id="rId18" Type="http://schemas.openxmlformats.org/officeDocument/2006/relationships/image" Target="../media/image10.jpeg"/><Relationship Id="rId26" Type="http://schemas.openxmlformats.org/officeDocument/2006/relationships/image" Target="../media/image18.jpeg"/><Relationship Id="rId3" Type="http://schemas.openxmlformats.org/officeDocument/2006/relationships/image" Target="../media/image2.jpeg"/><Relationship Id="rId21" Type="http://schemas.openxmlformats.org/officeDocument/2006/relationships/image" Target="../media/image13.jpeg"/><Relationship Id="rId7" Type="http://schemas.openxmlformats.org/officeDocument/2006/relationships/image" Target="../media/image6.jpeg"/><Relationship Id="rId12" Type="http://schemas.openxmlformats.org/officeDocument/2006/relationships/hyperlink" Target="mailto:halaszf@dinpi.hu" TargetMode="External"/><Relationship Id="rId17" Type="http://schemas.openxmlformats.org/officeDocument/2006/relationships/image" Target="../media/image9.jpeg"/><Relationship Id="rId25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termeszetvedelem.hu/" TargetMode="External"/><Relationship Id="rId20" Type="http://schemas.openxmlformats.org/officeDocument/2006/relationships/image" Target="../media/image12.jpeg"/><Relationship Id="rId29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hyperlink" Target="http://www.anp.hu/" TargetMode="External"/><Relationship Id="rId24" Type="http://schemas.openxmlformats.org/officeDocument/2006/relationships/image" Target="../media/image16.jpeg"/><Relationship Id="rId32" Type="http://schemas.openxmlformats.org/officeDocument/2006/relationships/image" Target="../media/image24.jpeg"/><Relationship Id="rId5" Type="http://schemas.openxmlformats.org/officeDocument/2006/relationships/image" Target="../media/image4.jpeg"/><Relationship Id="rId15" Type="http://schemas.openxmlformats.org/officeDocument/2006/relationships/hyperlink" Target="http://www.parkerdo.hu/" TargetMode="External"/><Relationship Id="rId23" Type="http://schemas.openxmlformats.org/officeDocument/2006/relationships/image" Target="../media/image15.jpeg"/><Relationship Id="rId28" Type="http://schemas.openxmlformats.org/officeDocument/2006/relationships/image" Target="../media/image20.jpeg"/><Relationship Id="rId10" Type="http://schemas.openxmlformats.org/officeDocument/2006/relationships/hyperlink" Target="mailto:info.anp@t-online.hu" TargetMode="External"/><Relationship Id="rId19" Type="http://schemas.openxmlformats.org/officeDocument/2006/relationships/image" Target="../media/image11.jpeg"/><Relationship Id="rId31" Type="http://schemas.openxmlformats.org/officeDocument/2006/relationships/image" Target="../media/image23.jpeg"/><Relationship Id="rId4" Type="http://schemas.openxmlformats.org/officeDocument/2006/relationships/image" Target="../media/image3.png"/><Relationship Id="rId9" Type="http://schemas.openxmlformats.org/officeDocument/2006/relationships/image" Target="../media/image8.emf"/><Relationship Id="rId14" Type="http://schemas.openxmlformats.org/officeDocument/2006/relationships/hyperlink" Target="mailto:ribianszky.gergely@pprt.hu" TargetMode="External"/><Relationship Id="rId22" Type="http://schemas.openxmlformats.org/officeDocument/2006/relationships/image" Target="../media/image14.jpeg"/><Relationship Id="rId27" Type="http://schemas.openxmlformats.org/officeDocument/2006/relationships/image" Target="../media/image19.jpeg"/><Relationship Id="rId30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18" Type="http://schemas.openxmlformats.org/officeDocument/2006/relationships/image" Target="../media/image40.jpeg"/><Relationship Id="rId26" Type="http://schemas.openxmlformats.org/officeDocument/2006/relationships/image" Target="../media/image48.jpeg"/><Relationship Id="rId3" Type="http://schemas.openxmlformats.org/officeDocument/2006/relationships/image" Target="../media/image25.jpeg"/><Relationship Id="rId21" Type="http://schemas.openxmlformats.org/officeDocument/2006/relationships/image" Target="../media/image43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17" Type="http://schemas.openxmlformats.org/officeDocument/2006/relationships/image" Target="../media/image39.jpeg"/><Relationship Id="rId25" Type="http://schemas.openxmlformats.org/officeDocument/2006/relationships/image" Target="../media/image47.jpeg"/><Relationship Id="rId33" Type="http://schemas.openxmlformats.org/officeDocument/2006/relationships/image" Target="../media/image55.jp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8.jpeg"/><Relationship Id="rId20" Type="http://schemas.openxmlformats.org/officeDocument/2006/relationships/image" Target="../media/image42.jpeg"/><Relationship Id="rId29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24" Type="http://schemas.openxmlformats.org/officeDocument/2006/relationships/image" Target="../media/image46.jpeg"/><Relationship Id="rId32" Type="http://schemas.openxmlformats.org/officeDocument/2006/relationships/image" Target="../media/image54.jpeg"/><Relationship Id="rId5" Type="http://schemas.openxmlformats.org/officeDocument/2006/relationships/image" Target="../media/image27.emf"/><Relationship Id="rId15" Type="http://schemas.openxmlformats.org/officeDocument/2006/relationships/image" Target="../media/image37.jpeg"/><Relationship Id="rId23" Type="http://schemas.openxmlformats.org/officeDocument/2006/relationships/image" Target="../media/image45.jpeg"/><Relationship Id="rId28" Type="http://schemas.openxmlformats.org/officeDocument/2006/relationships/image" Target="../media/image50.jpeg"/><Relationship Id="rId10" Type="http://schemas.openxmlformats.org/officeDocument/2006/relationships/image" Target="../media/image32.jpeg"/><Relationship Id="rId19" Type="http://schemas.openxmlformats.org/officeDocument/2006/relationships/image" Target="../media/image41.jpeg"/><Relationship Id="rId31" Type="http://schemas.openxmlformats.org/officeDocument/2006/relationships/image" Target="../media/image53.jpeg"/><Relationship Id="rId4" Type="http://schemas.openxmlformats.org/officeDocument/2006/relationships/image" Target="../media/image26.emf"/><Relationship Id="rId9" Type="http://schemas.openxmlformats.org/officeDocument/2006/relationships/image" Target="../media/image31.jpeg"/><Relationship Id="rId14" Type="http://schemas.openxmlformats.org/officeDocument/2006/relationships/image" Target="../media/image36.jpeg"/><Relationship Id="rId22" Type="http://schemas.openxmlformats.org/officeDocument/2006/relationships/image" Target="../media/image44.jpeg"/><Relationship Id="rId27" Type="http://schemas.openxmlformats.org/officeDocument/2006/relationships/image" Target="../media/image49.jpeg"/><Relationship Id="rId30" Type="http://schemas.openxmlformats.org/officeDocument/2006/relationships/image" Target="../media/image5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Kép 65" descr="DSCF27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9097" y="2929080"/>
            <a:ext cx="2592000" cy="19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" name="Kép 57" descr="DUNA-IPOLY NEMZETI PARK LOGO.bmp"/>
          <p:cNvPicPr>
            <a:picLocks noChangeAspect="1"/>
          </p:cNvPicPr>
          <p:nvPr/>
        </p:nvPicPr>
        <p:blipFill>
          <a:blip r:embed="rId4" cstate="print"/>
          <a:srcRect l="8749" t="9478" r="9355" b="8865"/>
          <a:stretch>
            <a:fillRect/>
          </a:stretch>
        </p:blipFill>
        <p:spPr>
          <a:xfrm>
            <a:off x="6733309" y="5523346"/>
            <a:ext cx="794327" cy="792000"/>
          </a:xfrm>
          <a:prstGeom prst="ellipse">
            <a:avLst/>
          </a:prstGeom>
        </p:spPr>
      </p:pic>
      <p:grpSp>
        <p:nvGrpSpPr>
          <p:cNvPr id="55" name="Csoportba foglalás 54"/>
          <p:cNvGrpSpPr/>
          <p:nvPr/>
        </p:nvGrpSpPr>
        <p:grpSpPr>
          <a:xfrm>
            <a:off x="2886075" y="60302"/>
            <a:ext cx="3333750" cy="2217562"/>
            <a:chOff x="2895600" y="117452"/>
            <a:chExt cx="3333750" cy="2217562"/>
          </a:xfrm>
        </p:grpSpPr>
        <p:pic>
          <p:nvPicPr>
            <p:cNvPr id="47" name="Kép 46" descr="BR_orszagos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14662" y="117452"/>
              <a:ext cx="3133725" cy="221756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34026" y="1411289"/>
              <a:ext cx="353083" cy="360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8" name="Szövegdoboz 47"/>
            <p:cNvSpPr txBox="1"/>
            <p:nvPr/>
          </p:nvSpPr>
          <p:spPr>
            <a:xfrm>
              <a:off x="2895600" y="228600"/>
              <a:ext cx="2314575" cy="461665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1200" b="1" dirty="0" err="1" smtClean="0"/>
                <a:t>Biosphere</a:t>
              </a:r>
              <a:r>
                <a:rPr lang="hu-HU" sz="1200" b="1" dirty="0" smtClean="0"/>
                <a:t> </a:t>
              </a:r>
              <a:r>
                <a:rPr lang="hu-HU" sz="1200" b="1" dirty="0" err="1" smtClean="0"/>
                <a:t>Reserves</a:t>
              </a:r>
              <a:r>
                <a:rPr lang="hu-HU" sz="1200" b="1" dirty="0" smtClean="0"/>
                <a:t> of</a:t>
              </a:r>
              <a:br>
                <a:rPr lang="hu-HU" sz="1200" b="1" dirty="0" smtClean="0"/>
              </a:br>
              <a:r>
                <a:rPr lang="hu-HU" sz="1200" b="1" dirty="0" smtClean="0"/>
                <a:t>Hungary</a:t>
              </a:r>
              <a:endParaRPr lang="hu-HU" sz="1200" b="1" dirty="0"/>
            </a:p>
          </p:txBody>
        </p:sp>
        <p:sp>
          <p:nvSpPr>
            <p:cNvPr id="49" name="Szövegdoboz 48"/>
            <p:cNvSpPr txBox="1"/>
            <p:nvPr/>
          </p:nvSpPr>
          <p:spPr>
            <a:xfrm>
              <a:off x="4933950" y="29081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Aggtelek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0" name="Szövegdoboz 49"/>
            <p:cNvSpPr txBox="1"/>
            <p:nvPr/>
          </p:nvSpPr>
          <p:spPr>
            <a:xfrm>
              <a:off x="3038475" y="8908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Lake Fertő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1" name="Szövegdoboz 50"/>
            <p:cNvSpPr txBox="1"/>
            <p:nvPr/>
          </p:nvSpPr>
          <p:spPr>
            <a:xfrm>
              <a:off x="4343400" y="1148060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Kiskunság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2" name="Szövegdoboz 51"/>
            <p:cNvSpPr txBox="1"/>
            <p:nvPr/>
          </p:nvSpPr>
          <p:spPr>
            <a:xfrm>
              <a:off x="4062412" y="64323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Pilis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3" name="Szövegdoboz 52"/>
            <p:cNvSpPr txBox="1"/>
            <p:nvPr/>
          </p:nvSpPr>
          <p:spPr>
            <a:xfrm>
              <a:off x="5153025" y="928985"/>
              <a:ext cx="1076325" cy="2308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Hortobágy 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  <p:sp>
          <p:nvSpPr>
            <p:cNvPr id="54" name="Szövegdoboz 53"/>
            <p:cNvSpPr txBox="1"/>
            <p:nvPr/>
          </p:nvSpPr>
          <p:spPr>
            <a:xfrm>
              <a:off x="3181350" y="1452860"/>
              <a:ext cx="1323975" cy="369332"/>
            </a:xfrm>
            <a:prstGeom prst="rect">
              <a:avLst/>
            </a:prstGeom>
            <a:noFill/>
            <a:effectLst>
              <a:outerShdw blurRad="50800" dist="50800" dir="2160000" algn="ctr" rotWithShape="0">
                <a:srgbClr val="000000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900" b="1" dirty="0" err="1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Mura-Drava-Danube</a:t>
              </a:r>
              <a:r>
                <a:rPr lang="hu-HU" sz="900" b="1" dirty="0" smtClean="0">
                  <a:effectLst>
                    <a:glow rad="101600">
                      <a:schemeClr val="bg1">
                        <a:lumMod val="95000"/>
                        <a:alpha val="60000"/>
                      </a:schemeClr>
                    </a:glow>
                    <a:outerShdw blurRad="50800" dist="50800" dir="5400000" algn="ctr" rotWithShape="0">
                      <a:schemeClr val="bg1">
                        <a:lumMod val="95000"/>
                      </a:schemeClr>
                    </a:outerShdw>
                  </a:effectLst>
                </a:rPr>
                <a:t> TBR</a:t>
              </a:r>
              <a:endParaRPr lang="hu-HU" sz="900" b="1" dirty="0">
                <a:effectLst>
                  <a:glow rad="101600">
                    <a:schemeClr val="bg1">
                      <a:lumMod val="95000"/>
                      <a:alpha val="60000"/>
                    </a:schemeClr>
                  </a:glow>
                  <a:outerShdw blurRad="50800" dist="50800" dir="5400000" algn="ctr" rotWithShape="0">
                    <a:schemeClr val="bg1">
                      <a:lumMod val="95000"/>
                    </a:schemeClr>
                  </a:outerShdw>
                </a:effectLst>
              </a:endParaRPr>
            </a:p>
          </p:txBody>
        </p:sp>
      </p:grpSp>
      <p:sp>
        <p:nvSpPr>
          <p:cNvPr id="20" name="Szövegdoboz 19"/>
          <p:cNvSpPr txBox="1"/>
          <p:nvPr/>
        </p:nvSpPr>
        <p:spPr>
          <a:xfrm>
            <a:off x="66675" y="733088"/>
            <a:ext cx="2962275" cy="2154436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Botanical rarities</a:t>
            </a:r>
          </a:p>
          <a:p>
            <a:pPr algn="just"/>
            <a:r>
              <a:rPr lang="en-US" sz="1000" dirty="0" smtClean="0"/>
              <a:t>Bush-forests and different types of dry forests (oak, oak-hornbeam, beech) can be found here with many protected and endangered plant species: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en-US" sz="1000" spc="-10" dirty="0" smtClean="0"/>
              <a:t>Hungarian Wild Pear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Pyrus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magyarica</a:t>
            </a:r>
            <a:r>
              <a:rPr lang="en-US" sz="1000" i="1" spc="-10" dirty="0" smtClean="0"/>
              <a:t>); 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spc="-10" dirty="0" smtClean="0"/>
              <a:t> Purple Lizard Orchid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Himantoglossum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caprinum</a:t>
            </a:r>
            <a:r>
              <a:rPr lang="en-US" sz="1000" i="1" spc="-10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hu-HU" sz="1000" spc="-10" dirty="0" smtClean="0"/>
              <a:t> </a:t>
            </a:r>
            <a:r>
              <a:rPr lang="en-US" sz="1000" spc="-10" dirty="0" err="1" smtClean="0"/>
              <a:t>Spir</a:t>
            </a:r>
            <a:r>
              <a:rPr lang="hu-HU" sz="1000" spc="-10" dirty="0" smtClean="0"/>
              <a:t>a</a:t>
            </a:r>
            <a:r>
              <a:rPr lang="en-US" sz="1000" spc="-10" dirty="0" err="1" smtClean="0"/>
              <a:t>ea</a:t>
            </a:r>
            <a:r>
              <a:rPr lang="en-US" sz="1000" spc="-10" dirty="0" smtClean="0"/>
              <a:t>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Spiraea</a:t>
            </a:r>
            <a:r>
              <a:rPr lang="en-US" sz="1000" i="1" spc="-10" dirty="0" smtClean="0"/>
              <a:t> media);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en-US" sz="1000" spc="-10" dirty="0" smtClean="0"/>
              <a:t>Endemic </a:t>
            </a:r>
            <a:r>
              <a:rPr lang="en-US" sz="1000" spc="-10" dirty="0" err="1" smtClean="0"/>
              <a:t>Pannon</a:t>
            </a:r>
            <a:r>
              <a:rPr lang="en-US" sz="1000" spc="-10" dirty="0" smtClean="0"/>
              <a:t> Ferule </a:t>
            </a:r>
            <a:r>
              <a:rPr lang="en-US" sz="1000" i="1" spc="-10" dirty="0" smtClean="0"/>
              <a:t>(Ferula </a:t>
            </a:r>
            <a:r>
              <a:rPr lang="en-US" sz="1000" i="1" spc="-10" dirty="0" err="1" smtClean="0"/>
              <a:t>sadleriana</a:t>
            </a:r>
            <a:r>
              <a:rPr lang="en-US" sz="1000" i="1" spc="-10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en-US" sz="1000" spc="-10" dirty="0" smtClean="0"/>
              <a:t>Burning Bush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Dictamnus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albus</a:t>
            </a:r>
            <a:r>
              <a:rPr lang="en-US" sz="1000" i="1" spc="-10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en-US" sz="1000" spc="-10" dirty="0" smtClean="0"/>
              <a:t>Hungarian Iris </a:t>
            </a:r>
            <a:r>
              <a:rPr lang="en-US" sz="1000" i="1" spc="-10" dirty="0" smtClean="0"/>
              <a:t>(Iris </a:t>
            </a:r>
            <a:r>
              <a:rPr lang="en-US" sz="1000" i="1" spc="-10" dirty="0" err="1" smtClean="0"/>
              <a:t>variegata</a:t>
            </a:r>
            <a:r>
              <a:rPr lang="en-US" sz="1000" i="1" spc="-10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spc="-10" dirty="0" smtClean="0"/>
              <a:t> Red Viper’s Bugloss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Echium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maculatum</a:t>
            </a:r>
            <a:r>
              <a:rPr lang="en-US" sz="1000" i="1" spc="-10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en-US" sz="1000" spc="-10" dirty="0" smtClean="0"/>
              <a:t>Hungarian </a:t>
            </a:r>
            <a:r>
              <a:rPr lang="en-US" sz="1000" spc="-10" dirty="0" err="1" smtClean="0"/>
              <a:t>Leopardsbane</a:t>
            </a:r>
            <a:r>
              <a:rPr lang="en-US" sz="1000" spc="-10" dirty="0" smtClean="0"/>
              <a:t> </a:t>
            </a:r>
            <a:r>
              <a:rPr lang="en-US" sz="1000" i="1" spc="-10" dirty="0" smtClean="0"/>
              <a:t>(</a:t>
            </a:r>
            <a:r>
              <a:rPr lang="en-US" sz="1000" i="1" spc="-10" dirty="0" err="1" smtClean="0"/>
              <a:t>Doronicum</a:t>
            </a:r>
            <a:r>
              <a:rPr lang="en-US" sz="1000" i="1" spc="-10" dirty="0" smtClean="0"/>
              <a:t> </a:t>
            </a:r>
            <a:r>
              <a:rPr lang="en-US" sz="1000" i="1" spc="-10" dirty="0" err="1" smtClean="0"/>
              <a:t>hungaricum</a:t>
            </a:r>
            <a:r>
              <a:rPr lang="en-US" sz="1000" i="1" spc="-10" dirty="0" smtClean="0"/>
              <a:t>);</a:t>
            </a:r>
          </a:p>
          <a:p>
            <a:pPr marL="87313" algn="just">
              <a:buFont typeface="Arial" pitchFamily="34" charset="0"/>
              <a:buChar char="•"/>
            </a:pPr>
            <a:r>
              <a:rPr lang="en-US" sz="1000" i="1" spc="-10" dirty="0" smtClean="0"/>
              <a:t> </a:t>
            </a:r>
            <a:r>
              <a:rPr lang="en-US" sz="1000" spc="-10" dirty="0" smtClean="0"/>
              <a:t>Woolly Foxglove </a:t>
            </a:r>
            <a:r>
              <a:rPr lang="en-US" sz="1000" i="1" spc="-10" dirty="0" smtClean="0"/>
              <a:t>(Digitalis </a:t>
            </a:r>
            <a:r>
              <a:rPr lang="en-US" sz="1000" i="1" spc="-10" dirty="0" err="1" smtClean="0"/>
              <a:t>lanata</a:t>
            </a:r>
            <a:r>
              <a:rPr lang="en-US" sz="1000" i="1" spc="-10" dirty="0" smtClean="0"/>
              <a:t>) etc.</a:t>
            </a:r>
          </a:p>
        </p:txBody>
      </p:sp>
      <p:pic>
        <p:nvPicPr>
          <p:cNvPr id="6" name="Kép 1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697573" y="692698"/>
            <a:ext cx="1834867" cy="115212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Szövegdoboz 6"/>
          <p:cNvSpPr txBox="1"/>
          <p:nvPr/>
        </p:nvSpPr>
        <p:spPr>
          <a:xfrm>
            <a:off x="6372200" y="2042264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100" b="1" dirty="0" smtClean="0"/>
              <a:t>Pilis</a:t>
            </a:r>
          </a:p>
          <a:p>
            <a:pPr algn="ctr"/>
            <a:r>
              <a:rPr lang="hu-HU" sz="2100" b="1" dirty="0" err="1" smtClean="0"/>
              <a:t>Biosphere</a:t>
            </a:r>
            <a:r>
              <a:rPr lang="hu-HU" sz="2100" b="1" dirty="0" smtClean="0"/>
              <a:t> </a:t>
            </a:r>
            <a:r>
              <a:rPr lang="hu-HU" sz="2100" b="1" dirty="0" err="1" smtClean="0"/>
              <a:t>Reserve</a:t>
            </a:r>
            <a:endParaRPr lang="hu-HU" sz="2100" b="1" dirty="0"/>
          </a:p>
        </p:txBody>
      </p:sp>
      <p:sp>
        <p:nvSpPr>
          <p:cNvPr id="8" name="Szövegdoboz 7"/>
          <p:cNvSpPr txBox="1"/>
          <p:nvPr/>
        </p:nvSpPr>
        <p:spPr>
          <a:xfrm>
            <a:off x="6372200" y="4957718"/>
            <a:ext cx="2448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 smtClean="0"/>
              <a:t>2013</a:t>
            </a:r>
            <a:endParaRPr lang="hu-HU" sz="2000" b="1" dirty="0"/>
          </a:p>
        </p:txBody>
      </p:sp>
      <p:pic>
        <p:nvPicPr>
          <p:cNvPr id="10" name="Picture 4" descr="D:\Home\LOGÓK\kocsag_f-nagy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740350" y="5517232"/>
            <a:ext cx="792090" cy="792088"/>
          </a:xfrm>
          <a:prstGeom prst="ellipse">
            <a:avLst/>
          </a:prstGeom>
          <a:noFill/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59832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/>
          <p:cNvCxnSpPr/>
          <p:nvPr/>
        </p:nvCxnSpPr>
        <p:spPr>
          <a:xfrm flipV="1">
            <a:off x="608416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zövegdoboz 18"/>
          <p:cNvSpPr txBox="1"/>
          <p:nvPr/>
        </p:nvSpPr>
        <p:spPr>
          <a:xfrm>
            <a:off x="66674" y="3543379"/>
            <a:ext cx="2962275" cy="192424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1400" b="1" dirty="0" smtClean="0"/>
              <a:t>Zoological values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the rare Predatory Bush Cricket, and the </a:t>
            </a:r>
            <a:r>
              <a:rPr lang="en-US" sz="1000" dirty="0" err="1" smtClean="0"/>
              <a:t>Rosalia</a:t>
            </a:r>
            <a:r>
              <a:rPr lang="en-US" sz="1000" dirty="0" smtClean="0"/>
              <a:t> Longicorn are the members of the rich </a:t>
            </a:r>
            <a:r>
              <a:rPr lang="hu-HU" sz="1000" dirty="0" err="1" smtClean="0"/>
              <a:t>insect</a:t>
            </a:r>
            <a:r>
              <a:rPr lang="en-US" sz="1000" dirty="0" smtClean="0"/>
              <a:t> fauna of the </a:t>
            </a:r>
            <a:r>
              <a:rPr lang="en-US" sz="1000" dirty="0" err="1" smtClean="0"/>
              <a:t>Pilis</a:t>
            </a:r>
            <a:r>
              <a:rPr lang="en-US" sz="1000" dirty="0" smtClean="0"/>
              <a:t>, the latter is presented in the official logo of the  National Park as well;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many endangered amphibians and reptiles</a:t>
            </a:r>
            <a:r>
              <a:rPr lang="hu-HU" sz="1000" dirty="0" smtClean="0"/>
              <a:t> </a:t>
            </a:r>
            <a:r>
              <a:rPr lang="hu-HU" sz="1000" dirty="0" err="1" smtClean="0"/>
              <a:t>live</a:t>
            </a:r>
            <a:r>
              <a:rPr lang="hu-HU" sz="1000" dirty="0" smtClean="0"/>
              <a:t> </a:t>
            </a:r>
            <a:r>
              <a:rPr lang="hu-HU" sz="1000" dirty="0" err="1" smtClean="0"/>
              <a:t>in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forests</a:t>
            </a:r>
            <a:r>
              <a:rPr lang="en-US" sz="1000" dirty="0" smtClean="0"/>
              <a:t> (</a:t>
            </a:r>
            <a:r>
              <a:rPr lang="hu-HU" sz="1000" dirty="0" err="1" smtClean="0"/>
              <a:t>Fire</a:t>
            </a:r>
            <a:r>
              <a:rPr lang="hu-HU" sz="1000" dirty="0" smtClean="0"/>
              <a:t> </a:t>
            </a:r>
            <a:r>
              <a:rPr lang="en-US" sz="1000" dirty="0" err="1" smtClean="0"/>
              <a:t>Salamand</a:t>
            </a:r>
            <a:r>
              <a:rPr lang="hu-HU" sz="1000" dirty="0" err="1" smtClean="0"/>
              <a:t>er</a:t>
            </a:r>
            <a:r>
              <a:rPr lang="en-US" sz="1000" dirty="0" smtClean="0"/>
              <a:t>, newts, lizards, frogs);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extremely rich butterfly and </a:t>
            </a:r>
            <a:r>
              <a:rPr lang="en-US" sz="1000" dirty="0" err="1" smtClean="0"/>
              <a:t>mollusc</a:t>
            </a:r>
            <a:r>
              <a:rPr lang="en-US" sz="1000" dirty="0" smtClean="0"/>
              <a:t> fauna;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en-US" sz="1000" spc="-10" dirty="0" smtClean="0"/>
              <a:t>considering the avifauna populations of </a:t>
            </a:r>
            <a:r>
              <a:rPr lang="en-US" sz="1000" spc="-10" dirty="0" err="1"/>
              <a:t>Saker</a:t>
            </a:r>
            <a:r>
              <a:rPr lang="en-US" sz="1000" spc="-10" dirty="0"/>
              <a:t> Falcon, </a:t>
            </a:r>
            <a:r>
              <a:rPr lang="en-US" sz="1000" spc="-10" dirty="0" smtClean="0"/>
              <a:t>White Tailed Eagle, </a:t>
            </a:r>
            <a:r>
              <a:rPr lang="hu-HU" sz="1000" spc="-10" dirty="0" smtClean="0"/>
              <a:t>White-backed </a:t>
            </a:r>
            <a:r>
              <a:rPr lang="hu-HU" sz="1000" spc="-10" dirty="0" err="1" smtClean="0"/>
              <a:t>Woodpecker</a:t>
            </a:r>
            <a:r>
              <a:rPr lang="hu-HU" sz="1000" spc="-10" dirty="0" smtClean="0"/>
              <a:t> and European </a:t>
            </a:r>
            <a:r>
              <a:rPr lang="hu-HU" sz="1000" spc="-10" dirty="0" err="1" smtClean="0"/>
              <a:t>Bee-eater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are</a:t>
            </a:r>
            <a:r>
              <a:rPr lang="hu-HU" sz="1000" spc="-10" dirty="0" smtClean="0"/>
              <a:t>  </a:t>
            </a:r>
            <a:r>
              <a:rPr lang="hu-HU" sz="1000" spc="-10" dirty="0" err="1" smtClean="0"/>
              <a:t>important</a:t>
            </a:r>
            <a:r>
              <a:rPr lang="en-US" sz="1000" spc="-10" dirty="0" smtClean="0"/>
              <a:t>;</a:t>
            </a:r>
          </a:p>
          <a:p>
            <a:pPr algn="just">
              <a:lnSpc>
                <a:spcPct val="95000"/>
              </a:lnSpc>
              <a:buFont typeface="Arial" pitchFamily="34" charset="0"/>
              <a:buChar char="•"/>
            </a:pPr>
            <a:r>
              <a:rPr lang="en-US" sz="1000" spc="-10" dirty="0" smtClean="0"/>
              <a:t> mammals (bats, </a:t>
            </a:r>
            <a:r>
              <a:rPr lang="hu-HU" sz="1000" spc="-10" dirty="0" smtClean="0"/>
              <a:t>European </a:t>
            </a:r>
            <a:r>
              <a:rPr lang="hu-HU" sz="1000" spc="-10" dirty="0" err="1" smtClean="0"/>
              <a:t>Otter</a:t>
            </a:r>
            <a:r>
              <a:rPr lang="hu-HU" sz="1000" spc="-10" dirty="0" smtClean="0"/>
              <a:t>,</a:t>
            </a:r>
            <a:r>
              <a:rPr lang="en-US" sz="1000" spc="-10" dirty="0" smtClean="0"/>
              <a:t> dorm</a:t>
            </a:r>
            <a:r>
              <a:rPr lang="hu-HU" sz="1000" spc="-10" dirty="0" err="1" smtClean="0"/>
              <a:t>ices</a:t>
            </a:r>
            <a:r>
              <a:rPr lang="en-US" sz="1000" spc="-10" dirty="0" smtClean="0"/>
              <a:t> etc.).</a:t>
            </a:r>
          </a:p>
        </p:txBody>
      </p:sp>
      <p:sp>
        <p:nvSpPr>
          <p:cNvPr id="22" name="Szövegdoboz 21"/>
          <p:cNvSpPr txBox="1"/>
          <p:nvPr/>
        </p:nvSpPr>
        <p:spPr>
          <a:xfrm>
            <a:off x="3106874" y="6413589"/>
            <a:ext cx="2930252" cy="369332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/>
              <a:t>Photos by:</a:t>
            </a:r>
            <a:r>
              <a:rPr lang="en-US" sz="900" dirty="0" smtClean="0"/>
              <a:t> Ádám, </a:t>
            </a:r>
            <a:r>
              <a:rPr lang="en-US" sz="900" dirty="0" err="1" smtClean="0"/>
              <a:t>Sz</a:t>
            </a:r>
            <a:r>
              <a:rPr lang="en-US" sz="900" dirty="0" smtClean="0"/>
              <a:t>.; </a:t>
            </a:r>
            <a:r>
              <a:rPr lang="hu-HU" sz="900" dirty="0" smtClean="0"/>
              <a:t> Bakó., B.; Gáspár, V.; Géczi, O.; </a:t>
            </a:r>
            <a:r>
              <a:rPr lang="hu-HU" sz="900" dirty="0" err="1" smtClean="0"/>
              <a:t>Janata</a:t>
            </a:r>
            <a:r>
              <a:rPr lang="hu-HU" sz="900" dirty="0" smtClean="0"/>
              <a:t>, K.; </a:t>
            </a:r>
            <a:r>
              <a:rPr lang="hu-HU" sz="900" dirty="0"/>
              <a:t>Zentai, R.; </a:t>
            </a:r>
            <a:r>
              <a:rPr lang="hu-HU" sz="900" dirty="0"/>
              <a:t>Pilis Park </a:t>
            </a:r>
            <a:r>
              <a:rPr lang="hu-HU" sz="900" dirty="0" err="1"/>
              <a:t>Forestry</a:t>
            </a:r>
            <a:r>
              <a:rPr lang="hu-HU" sz="900" dirty="0"/>
              <a:t> </a:t>
            </a:r>
            <a:r>
              <a:rPr lang="hu-HU" sz="900" dirty="0" err="1"/>
              <a:t>Company</a:t>
            </a:r>
            <a:r>
              <a:rPr lang="hu-HU" sz="900" dirty="0"/>
              <a:t> </a:t>
            </a:r>
            <a:endParaRPr lang="en-US" sz="900" dirty="0"/>
          </a:p>
        </p:txBody>
      </p:sp>
      <p:cxnSp>
        <p:nvCxnSpPr>
          <p:cNvPr id="43" name="Egyenes összekötő 42"/>
          <p:cNvCxnSpPr/>
          <p:nvPr/>
        </p:nvCxnSpPr>
        <p:spPr>
          <a:xfrm flipV="1">
            <a:off x="3059832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66026" y="1828800"/>
            <a:ext cx="1225199" cy="22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8000"/>
              </a:prstClr>
            </a:outerShdw>
          </a:effectLst>
        </p:spPr>
      </p:pic>
      <p:sp>
        <p:nvSpPr>
          <p:cNvPr id="57" name="Lekerekített téglalap 56"/>
          <p:cNvSpPr/>
          <p:nvPr/>
        </p:nvSpPr>
        <p:spPr>
          <a:xfrm>
            <a:off x="4156365" y="568035"/>
            <a:ext cx="849746" cy="355600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9" name="Szövegdoboz 58"/>
          <p:cNvSpPr txBox="1"/>
          <p:nvPr/>
        </p:nvSpPr>
        <p:spPr>
          <a:xfrm>
            <a:off x="3106585" y="2307736"/>
            <a:ext cx="2930252" cy="4052391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sz="1400" b="1" dirty="0" smtClean="0"/>
              <a:t>More information and contacts</a:t>
            </a:r>
          </a:p>
          <a:p>
            <a:pPr algn="ctr">
              <a:spcBef>
                <a:spcPts val="800"/>
              </a:spcBef>
            </a:pPr>
            <a:r>
              <a:rPr lang="hu-HU" sz="1000" b="1" dirty="0" err="1" smtClean="0"/>
              <a:t>Danube-Ipoly</a:t>
            </a:r>
            <a:r>
              <a:rPr lang="en-US" sz="1000" b="1" dirty="0" smtClean="0"/>
              <a:t> National Park Directorate</a:t>
            </a:r>
            <a:r>
              <a:rPr lang="en-US" sz="1000" dirty="0" smtClean="0"/>
              <a:t> </a:t>
            </a:r>
            <a:br>
              <a:rPr lang="en-US" sz="1000" dirty="0" smtClean="0"/>
            </a:br>
            <a:r>
              <a:rPr lang="en-US" sz="1000" dirty="0" smtClean="0"/>
              <a:t>HU-</a:t>
            </a:r>
            <a:r>
              <a:rPr lang="hu-HU" sz="1000" dirty="0" smtClean="0"/>
              <a:t>1121</a:t>
            </a:r>
            <a:r>
              <a:rPr lang="en-US" sz="1000" dirty="0" smtClean="0"/>
              <a:t> </a:t>
            </a:r>
            <a:r>
              <a:rPr lang="hu-HU" sz="1000" dirty="0" smtClean="0"/>
              <a:t>Budapest</a:t>
            </a:r>
            <a:r>
              <a:rPr lang="en-US" sz="1000" dirty="0" smtClean="0"/>
              <a:t>, </a:t>
            </a:r>
            <a:r>
              <a:rPr lang="hu-HU" sz="1000" dirty="0" smtClean="0"/>
              <a:t>Költő u.</a:t>
            </a:r>
            <a:r>
              <a:rPr lang="en-US" sz="1000" dirty="0" smtClean="0"/>
              <a:t> </a:t>
            </a:r>
            <a:r>
              <a:rPr lang="hu-HU" sz="1000" dirty="0" smtClean="0"/>
              <a:t>2</a:t>
            </a:r>
            <a:r>
              <a:rPr lang="en-US" sz="1000" dirty="0" smtClean="0"/>
              <a:t>1.</a:t>
            </a:r>
            <a:br>
              <a:rPr lang="en-US" sz="1000" dirty="0" smtClean="0"/>
            </a:br>
            <a:r>
              <a:rPr lang="en-US" sz="1000" dirty="0" err="1" smtClean="0"/>
              <a:t>tel</a:t>
            </a:r>
            <a:r>
              <a:rPr lang="en-US" sz="1000" dirty="0" smtClean="0"/>
              <a:t>: (36) </a:t>
            </a:r>
            <a:r>
              <a:rPr lang="hu-HU" sz="1000" dirty="0" smtClean="0"/>
              <a:t>1</a:t>
            </a:r>
            <a:r>
              <a:rPr lang="en-US" sz="1000" dirty="0" smtClean="0"/>
              <a:t>-</a:t>
            </a:r>
            <a:r>
              <a:rPr lang="hu-HU" sz="1000" dirty="0" smtClean="0"/>
              <a:t>391</a:t>
            </a:r>
            <a:r>
              <a:rPr lang="en-US" sz="1000" dirty="0" smtClean="0"/>
              <a:t>-</a:t>
            </a:r>
            <a:r>
              <a:rPr lang="hu-HU" sz="1000" dirty="0" smtClean="0"/>
              <a:t>4610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fax: (36)</a:t>
            </a:r>
            <a:r>
              <a:rPr lang="hu-HU" sz="1000" dirty="0" smtClean="0"/>
              <a:t> 1</a:t>
            </a:r>
            <a:r>
              <a:rPr lang="en-US" sz="1000" dirty="0" smtClean="0"/>
              <a:t>-</a:t>
            </a:r>
            <a:r>
              <a:rPr lang="hu-HU" sz="1000" dirty="0" smtClean="0"/>
              <a:t>200</a:t>
            </a:r>
            <a:r>
              <a:rPr lang="en-US" sz="1000" dirty="0" smtClean="0"/>
              <a:t>-</a:t>
            </a:r>
            <a:r>
              <a:rPr lang="hu-HU" sz="1000" dirty="0" smtClean="0"/>
              <a:t>1168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e-mail: </a:t>
            </a:r>
            <a:r>
              <a:rPr lang="hu-HU" sz="1000" dirty="0" err="1" smtClean="0">
                <a:hlinkClick r:id="rId10"/>
              </a:rPr>
              <a:t>dinpi</a:t>
            </a:r>
            <a:r>
              <a:rPr lang="en-US" sz="1000" dirty="0" smtClean="0">
                <a:hlinkClick r:id="rId10"/>
              </a:rPr>
              <a:t>@</a:t>
            </a:r>
            <a:r>
              <a:rPr lang="hu-HU" sz="1000" dirty="0" err="1" smtClean="0">
                <a:hlinkClick r:id="rId10"/>
              </a:rPr>
              <a:t>dinpi</a:t>
            </a:r>
            <a:r>
              <a:rPr lang="en-US" sz="1000" dirty="0" smtClean="0">
                <a:hlinkClick r:id="rId10"/>
              </a:rPr>
              <a:t>.</a:t>
            </a:r>
            <a:r>
              <a:rPr lang="en-US" sz="1000" dirty="0" err="1" smtClean="0">
                <a:hlinkClick r:id="rId10"/>
              </a:rPr>
              <a:t>hu</a:t>
            </a:r>
            <a:endParaRPr lang="en-US" sz="1000" dirty="0" smtClean="0"/>
          </a:p>
          <a:p>
            <a:pPr algn="ctr">
              <a:spcBef>
                <a:spcPts val="800"/>
              </a:spcBef>
            </a:pPr>
            <a:r>
              <a:rPr lang="en-US" sz="1000" b="1" dirty="0" smtClean="0"/>
              <a:t>Website: </a:t>
            </a:r>
          </a:p>
          <a:p>
            <a:pPr algn="ctr"/>
            <a:r>
              <a:rPr lang="en-US" sz="1000" dirty="0" smtClean="0">
                <a:hlinkClick r:id="rId11"/>
              </a:rPr>
              <a:t>www.</a:t>
            </a:r>
            <a:r>
              <a:rPr lang="hu-HU" sz="1000" dirty="0" err="1" smtClean="0">
                <a:hlinkClick r:id="rId11"/>
              </a:rPr>
              <a:t>dunaipoly</a:t>
            </a:r>
            <a:r>
              <a:rPr lang="en-US" sz="1000" dirty="0" smtClean="0">
                <a:hlinkClick r:id="rId11"/>
              </a:rPr>
              <a:t>.</a:t>
            </a:r>
            <a:r>
              <a:rPr lang="en-US" sz="1000" dirty="0" err="1" smtClean="0">
                <a:hlinkClick r:id="rId11"/>
              </a:rPr>
              <a:t>hu</a:t>
            </a:r>
            <a:r>
              <a:rPr lang="en-US" sz="1000" dirty="0" smtClean="0"/>
              <a:t> </a:t>
            </a:r>
          </a:p>
          <a:p>
            <a:pPr algn="ctr">
              <a:spcBef>
                <a:spcPts val="800"/>
              </a:spcBef>
            </a:pPr>
            <a:r>
              <a:rPr lang="en-US" sz="1000" b="1" dirty="0" smtClean="0"/>
              <a:t>Office time: </a:t>
            </a:r>
          </a:p>
          <a:p>
            <a:pPr algn="ctr"/>
            <a:r>
              <a:rPr lang="en-US" sz="1000" dirty="0" smtClean="0"/>
              <a:t>Monday-Thursday: 08.00-16.30 </a:t>
            </a:r>
          </a:p>
          <a:p>
            <a:pPr algn="ctr"/>
            <a:r>
              <a:rPr lang="en-US" sz="1000" dirty="0" smtClean="0"/>
              <a:t>Friday: 08.00 -14.00 </a:t>
            </a:r>
          </a:p>
          <a:p>
            <a:pPr algn="ctr">
              <a:spcBef>
                <a:spcPts val="800"/>
              </a:spcBef>
            </a:pPr>
            <a:r>
              <a:rPr lang="hu-HU" sz="1000" b="1" dirty="0" err="1" smtClean="0"/>
              <a:t>Tourism</a:t>
            </a:r>
            <a:r>
              <a:rPr lang="hu-HU" sz="1000" b="1" dirty="0" smtClean="0"/>
              <a:t> </a:t>
            </a:r>
            <a:r>
              <a:rPr lang="hu-HU" sz="1000" b="1" dirty="0"/>
              <a:t>and Education </a:t>
            </a:r>
            <a:r>
              <a:rPr lang="en-US" sz="1000" dirty="0" smtClean="0"/>
              <a:t>: </a:t>
            </a:r>
            <a:r>
              <a:rPr lang="hu-HU" sz="1000" u="sng" dirty="0" err="1" smtClean="0">
                <a:hlinkClick r:id="rId12"/>
              </a:rPr>
              <a:t>halaszf</a:t>
            </a:r>
            <a:r>
              <a:rPr lang="hu-HU" sz="1000" u="sng" dirty="0" smtClean="0">
                <a:hlinkClick r:id="rId12"/>
              </a:rPr>
              <a:t>@</a:t>
            </a:r>
            <a:r>
              <a:rPr lang="hu-HU" sz="1000" u="sng" dirty="0" err="1" smtClean="0">
                <a:hlinkClick r:id="rId12"/>
              </a:rPr>
              <a:t>dinpi.hu</a:t>
            </a:r>
            <a:r>
              <a:rPr lang="hu-HU" sz="1000" u="sng" dirty="0" smtClean="0"/>
              <a:t> </a:t>
            </a:r>
            <a:endParaRPr lang="hu-HU" sz="1000" dirty="0"/>
          </a:p>
          <a:p>
            <a:pPr algn="ctr"/>
            <a:r>
              <a:rPr lang="hu-HU" sz="1000" b="1" dirty="0" err="1" smtClean="0"/>
              <a:t>Nature</a:t>
            </a:r>
            <a:r>
              <a:rPr lang="hu-HU" sz="1000" b="1" dirty="0" smtClean="0"/>
              <a:t> </a:t>
            </a:r>
            <a:r>
              <a:rPr lang="hu-HU" sz="1000" b="1" dirty="0" err="1" smtClean="0"/>
              <a:t>Conservation</a:t>
            </a:r>
            <a:r>
              <a:rPr lang="en-US" sz="1000" b="1" dirty="0" smtClean="0"/>
              <a:t>:</a:t>
            </a:r>
            <a:r>
              <a:rPr lang="hu-HU" sz="1000" b="1" dirty="0" smtClean="0"/>
              <a:t> </a:t>
            </a:r>
            <a:r>
              <a:rPr lang="hu-HU" sz="1000" dirty="0" err="1" smtClean="0">
                <a:hlinkClick r:id="rId13"/>
              </a:rPr>
              <a:t>debreczenie</a:t>
            </a:r>
            <a:r>
              <a:rPr lang="hu-HU" sz="1000" dirty="0" smtClean="0">
                <a:hlinkClick r:id="rId13"/>
              </a:rPr>
              <a:t>@</a:t>
            </a:r>
            <a:r>
              <a:rPr lang="hu-HU" sz="1000" dirty="0" err="1" smtClean="0">
                <a:hlinkClick r:id="rId13"/>
              </a:rPr>
              <a:t>dinpi.hu</a:t>
            </a:r>
            <a:endParaRPr lang="hu-HU" sz="1000" dirty="0" smtClean="0"/>
          </a:p>
          <a:p>
            <a:pPr>
              <a:spcBef>
                <a:spcPts val="1200"/>
              </a:spcBef>
            </a:pPr>
            <a:r>
              <a:rPr lang="hu-HU" sz="1000" b="1" dirty="0" smtClean="0"/>
              <a:t>Pilis </a:t>
            </a:r>
            <a:r>
              <a:rPr lang="hu-HU" sz="1000" b="1" dirty="0"/>
              <a:t>Park </a:t>
            </a:r>
            <a:r>
              <a:rPr lang="hu-HU" sz="1000" b="1" dirty="0" err="1"/>
              <a:t>Forestry</a:t>
            </a:r>
            <a:r>
              <a:rPr lang="hu-HU" sz="1000" b="1" dirty="0"/>
              <a:t> </a:t>
            </a:r>
            <a:r>
              <a:rPr lang="hu-HU" sz="1000" b="1" dirty="0" err="1"/>
              <a:t>Company</a:t>
            </a:r>
            <a:r>
              <a:rPr lang="hu-HU" sz="1000" b="1" dirty="0"/>
              <a:t> ’</a:t>
            </a:r>
            <a:r>
              <a:rPr lang="hu-HU" sz="1000" b="1" dirty="0" err="1"/>
              <a:t>Park</a:t>
            </a:r>
            <a:r>
              <a:rPr lang="hu-HU" sz="1000" b="1" dirty="0"/>
              <a:t> Forest </a:t>
            </a:r>
            <a:r>
              <a:rPr lang="hu-HU" sz="1000" b="1" dirty="0" err="1"/>
              <a:t>for</a:t>
            </a:r>
            <a:r>
              <a:rPr lang="hu-HU" sz="1000" b="1" dirty="0"/>
              <a:t> </a:t>
            </a:r>
            <a:r>
              <a:rPr lang="hu-HU" sz="1000" b="1" dirty="0" err="1"/>
              <a:t>People</a:t>
            </a:r>
            <a:r>
              <a:rPr lang="hu-HU" sz="1000" b="1" dirty="0"/>
              <a:t>’</a:t>
            </a:r>
          </a:p>
          <a:p>
            <a:pPr algn="ctr"/>
            <a:r>
              <a:rPr lang="hu-HU" sz="1000" dirty="0" smtClean="0"/>
              <a:t>HU-2025 Visegrád, Mátyás </a:t>
            </a:r>
            <a:r>
              <a:rPr lang="hu-HU" sz="1000" dirty="0"/>
              <a:t>király u. 4.</a:t>
            </a:r>
          </a:p>
          <a:p>
            <a:pPr algn="ctr"/>
            <a:r>
              <a:rPr lang="hu-HU" sz="1000" dirty="0" err="1"/>
              <a:t>phone</a:t>
            </a:r>
            <a:r>
              <a:rPr lang="hu-HU" sz="1000" dirty="0"/>
              <a:t>: +36 26 598 000</a:t>
            </a:r>
          </a:p>
          <a:p>
            <a:pPr algn="ctr"/>
            <a:r>
              <a:rPr lang="hu-HU" sz="1000" u="sng" dirty="0" err="1" smtClean="0">
                <a:hlinkClick r:id="rId14"/>
              </a:rPr>
              <a:t>ribianszky.gergely</a:t>
            </a:r>
            <a:r>
              <a:rPr lang="hu-HU" sz="1000" u="sng" dirty="0" smtClean="0">
                <a:hlinkClick r:id="rId14"/>
              </a:rPr>
              <a:t>@</a:t>
            </a:r>
            <a:r>
              <a:rPr lang="hu-HU" sz="1000" u="sng" dirty="0" err="1" smtClean="0">
                <a:hlinkClick r:id="rId14"/>
              </a:rPr>
              <a:t>pprt.hu</a:t>
            </a:r>
            <a:endParaRPr lang="hu-HU" sz="1000" dirty="0"/>
          </a:p>
          <a:p>
            <a:pPr algn="ctr"/>
            <a:r>
              <a:rPr lang="hu-HU" sz="1000" u="sng" dirty="0" err="1" smtClean="0">
                <a:hlinkClick r:id="rId15"/>
              </a:rPr>
              <a:t>www.parkerdo.hu</a:t>
            </a:r>
            <a:endParaRPr lang="hu-HU" sz="1000" dirty="0"/>
          </a:p>
          <a:p>
            <a:pPr algn="ctr">
              <a:spcBef>
                <a:spcPts val="800"/>
              </a:spcBef>
            </a:pPr>
            <a:r>
              <a:rPr lang="hu-HU" sz="1000" dirty="0"/>
              <a:t> </a:t>
            </a:r>
            <a:r>
              <a:rPr lang="en-US" sz="1000" b="1" dirty="0" smtClean="0"/>
              <a:t>Official website of</a:t>
            </a:r>
          </a:p>
          <a:p>
            <a:pPr algn="ctr"/>
            <a:r>
              <a:rPr lang="en-US" sz="1000" b="1" dirty="0" smtClean="0"/>
              <a:t>Hungarian Nature Conservation:</a:t>
            </a:r>
          </a:p>
          <a:p>
            <a:pPr algn="ctr">
              <a:spcAft>
                <a:spcPts val="600"/>
              </a:spcAft>
            </a:pPr>
            <a:r>
              <a:rPr lang="en-US" sz="1000" dirty="0" smtClean="0">
                <a:hlinkClick r:id="rId16"/>
              </a:rPr>
              <a:t>www.termeszetvedelem.hu</a:t>
            </a:r>
            <a:endParaRPr lang="hu-HU" sz="1000" dirty="0" smtClean="0"/>
          </a:p>
        </p:txBody>
      </p:sp>
      <p:pic>
        <p:nvPicPr>
          <p:cNvPr id="60" name="Picture 4" descr="D:\Home\LOGÓK\kocsag_f-nagy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240755" y="1735808"/>
            <a:ext cx="273969" cy="273968"/>
          </a:xfrm>
          <a:prstGeom prst="ellipse">
            <a:avLst/>
          </a:prstGeom>
          <a:noFill/>
        </p:spPr>
      </p:pic>
      <p:pic>
        <p:nvPicPr>
          <p:cNvPr id="73" name="Kép 72" descr="DSCF4542.jpg"/>
          <p:cNvPicPr>
            <a:picLocks noChangeAspect="1"/>
          </p:cNvPicPr>
          <p:nvPr/>
        </p:nvPicPr>
        <p:blipFill rotWithShape="1">
          <a:blip r:embed="rId17" cstate="print"/>
          <a:srcRect t="12016" r="8626"/>
          <a:stretch/>
        </p:blipFill>
        <p:spPr>
          <a:xfrm>
            <a:off x="65844" y="5449695"/>
            <a:ext cx="894738" cy="646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7" name="Kép 76" descr="DSCF4567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2330269" y="83125"/>
            <a:ext cx="6858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0" name="Kép 79" descr="DSCF5124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65542" y="86715"/>
            <a:ext cx="67413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Kép 1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75"/>
          <a:stretch/>
        </p:blipFill>
        <p:spPr>
          <a:xfrm>
            <a:off x="1615429" y="5449695"/>
            <a:ext cx="89388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Kép 2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0"/>
          <a:stretch/>
        </p:blipFill>
        <p:spPr>
          <a:xfrm>
            <a:off x="2559281" y="5449695"/>
            <a:ext cx="456788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53" y="2860494"/>
            <a:ext cx="6858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Kép 4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3" t="33839" r="24988" b="9892"/>
          <a:stretch/>
        </p:blipFill>
        <p:spPr>
          <a:xfrm>
            <a:off x="1257441" y="2860494"/>
            <a:ext cx="46937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23" y="2860494"/>
            <a:ext cx="60983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710" y="81938"/>
            <a:ext cx="873600" cy="6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Kép 12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1" t="3407" r="24617" b="39797"/>
          <a:stretch/>
        </p:blipFill>
        <p:spPr>
          <a:xfrm>
            <a:off x="781190" y="86554"/>
            <a:ext cx="55699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Kép 8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8" t="25311"/>
          <a:stretch/>
        </p:blipFill>
        <p:spPr>
          <a:xfrm>
            <a:off x="1786785" y="2860494"/>
            <a:ext cx="49376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Kép 15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18500" r="41179" b="13687"/>
          <a:stretch/>
        </p:blipFill>
        <p:spPr>
          <a:xfrm>
            <a:off x="65542" y="2860494"/>
            <a:ext cx="466078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Kép 16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8"/>
          <a:stretch/>
        </p:blipFill>
        <p:spPr>
          <a:xfrm>
            <a:off x="65542" y="6138314"/>
            <a:ext cx="786263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Kép 17"/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5"/>
          <a:stretch/>
        </p:blipFill>
        <p:spPr>
          <a:xfrm>
            <a:off x="897236" y="6138314"/>
            <a:ext cx="989949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Kép 20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5" t="42710" r="23037" b="14748"/>
          <a:stretch/>
        </p:blipFill>
        <p:spPr>
          <a:xfrm>
            <a:off x="1928948" y="6138314"/>
            <a:ext cx="108712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Kép 23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9" t="16078" r="25353" b="10496"/>
          <a:stretch/>
        </p:blipFill>
        <p:spPr>
          <a:xfrm>
            <a:off x="1006108" y="5447857"/>
            <a:ext cx="560176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Kép 49" descr="PB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7525" y="79351"/>
            <a:ext cx="5987756" cy="423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églalap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7" name="Egyenes összekötő 26"/>
          <p:cNvCxnSpPr/>
          <p:nvPr/>
        </p:nvCxnSpPr>
        <p:spPr>
          <a:xfrm flipV="1">
            <a:off x="3059832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V="1">
            <a:off x="6084168" y="-99392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28"/>
          <p:cNvCxnSpPr/>
          <p:nvPr/>
        </p:nvCxnSpPr>
        <p:spPr>
          <a:xfrm flipV="1">
            <a:off x="3089328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zövegdoboz 13"/>
          <p:cNvSpPr txBox="1"/>
          <p:nvPr/>
        </p:nvSpPr>
        <p:spPr>
          <a:xfrm>
            <a:off x="66368" y="1647135"/>
            <a:ext cx="2961968" cy="153888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What is a biosphere reserve</a:t>
            </a:r>
            <a:r>
              <a:rPr lang="hu-HU" sz="1400" b="1" dirty="0" smtClean="0"/>
              <a:t> (BR)</a:t>
            </a:r>
            <a:r>
              <a:rPr lang="en-US" sz="1400" b="1" dirty="0" smtClean="0"/>
              <a:t>?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Biosphere reserves are areas with both natural and cultural values.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spc="-10" dirty="0" smtClean="0"/>
              <a:t> The aim of their establishment was to conserve biological diversity, promote sustainable development and serve areas for research and education.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biosphere reserves are nominated by the national governments then approved by the UNESCO. </a:t>
            </a:r>
          </a:p>
          <a:p>
            <a:pPr algn="just">
              <a:buFont typeface="Arial" pitchFamily="34" charset="0"/>
              <a:buChar char="•"/>
            </a:pPr>
            <a:r>
              <a:rPr lang="hu-HU" sz="1000" dirty="0" smtClean="0"/>
              <a:t> B</a:t>
            </a:r>
            <a:r>
              <a:rPr lang="en-US" sz="1000" dirty="0" err="1" smtClean="0"/>
              <a:t>iosphere</a:t>
            </a:r>
            <a:r>
              <a:rPr lang="en-US" sz="1000" dirty="0" smtClean="0"/>
              <a:t> reserves form a World</a:t>
            </a:r>
            <a:r>
              <a:rPr lang="hu-HU" sz="1000" dirty="0" smtClean="0"/>
              <a:t> Wide</a:t>
            </a:r>
            <a:r>
              <a:rPr lang="en-US" sz="1000" dirty="0" smtClean="0"/>
              <a:t> Network.</a:t>
            </a:r>
          </a:p>
        </p:txBody>
      </p:sp>
      <p:sp>
        <p:nvSpPr>
          <p:cNvPr id="15" name="Szövegdoboz 14"/>
          <p:cNvSpPr txBox="1"/>
          <p:nvPr/>
        </p:nvSpPr>
        <p:spPr>
          <a:xfrm>
            <a:off x="66366" y="64025"/>
            <a:ext cx="2961969" cy="153580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1400" b="1" dirty="0" smtClean="0"/>
              <a:t>UNESCO’s Man and the Biosphere Program (MAB)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MAB Program was launched in the early 1970s.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It is an intergovernmental scientific program of the UNESCO aiming to improve relationship between people and nature.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The original concept was revised in 1995 with its adoption of the Statutory Framework and the Seville Strategy for Biosphere Reserves.</a:t>
            </a:r>
            <a:endParaRPr lang="en-US" sz="1000" dirty="0"/>
          </a:p>
        </p:txBody>
      </p:sp>
      <p:sp>
        <p:nvSpPr>
          <p:cNvPr id="17" name="Szövegdoboz 16"/>
          <p:cNvSpPr txBox="1"/>
          <p:nvPr/>
        </p:nvSpPr>
        <p:spPr>
          <a:xfrm>
            <a:off x="68824" y="3234651"/>
            <a:ext cx="2959512" cy="1814343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hu-HU" sz="1400" b="1" dirty="0" err="1" smtClean="0"/>
              <a:t>BRs</a:t>
            </a:r>
            <a:r>
              <a:rPr lang="en-US" sz="1400" b="1" dirty="0" smtClean="0"/>
              <a:t> </a:t>
            </a:r>
            <a:r>
              <a:rPr lang="hu-HU" sz="1400" b="1" dirty="0" err="1" smtClean="0"/>
              <a:t>are</a:t>
            </a:r>
            <a:r>
              <a:rPr lang="en-US" sz="1400" b="1" dirty="0" smtClean="0"/>
              <a:t> intended to </a:t>
            </a:r>
            <a:r>
              <a:rPr lang="en-US" sz="1400" b="1" dirty="0" err="1" smtClean="0"/>
              <a:t>fulfil</a:t>
            </a:r>
            <a:r>
              <a:rPr lang="en-US" sz="1400" b="1" dirty="0" smtClean="0"/>
              <a:t> 3 functions:</a:t>
            </a:r>
          </a:p>
          <a:p>
            <a:r>
              <a:rPr lang="en-US" sz="1000" b="1" dirty="0" smtClean="0"/>
              <a:t>Conservation function: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contribute </a:t>
            </a:r>
            <a:r>
              <a:rPr lang="hu-HU" sz="1000" dirty="0" err="1" smtClean="0"/>
              <a:t>to</a:t>
            </a:r>
            <a:r>
              <a:rPr lang="hu-HU" sz="1000" dirty="0" smtClean="0"/>
              <a:t> </a:t>
            </a:r>
            <a:r>
              <a:rPr lang="en-US" sz="1000" dirty="0" smtClean="0"/>
              <a:t>the </a:t>
            </a:r>
            <a:r>
              <a:rPr lang="en-US" sz="1000" dirty="0"/>
              <a:t>conservation </a:t>
            </a:r>
            <a:r>
              <a:rPr lang="en-US" sz="1000" dirty="0" smtClean="0"/>
              <a:t>of</a:t>
            </a:r>
            <a:r>
              <a:rPr lang="hu-HU" sz="1000" dirty="0" smtClean="0"/>
              <a:t> </a:t>
            </a:r>
            <a:r>
              <a:rPr lang="hu-HU" sz="1000" dirty="0" err="1" smtClean="0"/>
              <a:t>rare</a:t>
            </a:r>
            <a:r>
              <a:rPr lang="en-US" sz="1000" dirty="0" smtClean="0"/>
              <a:t> species, </a:t>
            </a:r>
            <a:r>
              <a:rPr lang="hu-HU" sz="1000" dirty="0" err="1" smtClean="0"/>
              <a:t>selected</a:t>
            </a:r>
            <a:r>
              <a:rPr lang="hu-HU" sz="1000" dirty="0" smtClean="0"/>
              <a:t> </a:t>
            </a:r>
            <a:r>
              <a:rPr lang="en-US" sz="1000" dirty="0" smtClean="0"/>
              <a:t>ecosystems and landscapes</a:t>
            </a:r>
          </a:p>
          <a:p>
            <a:r>
              <a:rPr lang="en-US" sz="1000" b="1" dirty="0" smtClean="0"/>
              <a:t>Development </a:t>
            </a:r>
            <a:r>
              <a:rPr lang="en-US" sz="1000" b="1" dirty="0"/>
              <a:t>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5725">
              <a:buFont typeface="Arial" pitchFamily="34" charset="0"/>
              <a:buChar char="•"/>
            </a:pPr>
            <a:r>
              <a:rPr lang="en-US" sz="1000" dirty="0" smtClean="0"/>
              <a:t> </a:t>
            </a:r>
            <a:r>
              <a:rPr lang="hu-HU" sz="1000" dirty="0" smtClean="0"/>
              <a:t> </a:t>
            </a:r>
            <a:r>
              <a:rPr lang="en-US" sz="1000" dirty="0" smtClean="0"/>
              <a:t>support people living/working in the area</a:t>
            </a:r>
          </a:p>
          <a:p>
            <a:pPr marL="180975" indent="-95250" algn="just">
              <a:buFont typeface="Arial" pitchFamily="34" charset="0"/>
              <a:buChar char="•"/>
            </a:pPr>
            <a:r>
              <a:rPr lang="en-US" sz="1000" dirty="0" smtClean="0"/>
              <a:t>foster economic and social development that is ecologically sustainable</a:t>
            </a:r>
          </a:p>
          <a:p>
            <a:r>
              <a:rPr lang="en-US" sz="1000" b="1" dirty="0" smtClean="0"/>
              <a:t>Education </a:t>
            </a:r>
            <a:r>
              <a:rPr lang="en-US" sz="1000" b="1" dirty="0"/>
              <a:t>and logistic support function:</a:t>
            </a:r>
            <a:r>
              <a:rPr lang="en-US" sz="1000" dirty="0"/>
              <a:t> </a:t>
            </a:r>
            <a:endParaRPr lang="en-US" sz="1000" dirty="0" smtClean="0"/>
          </a:p>
          <a:p>
            <a:pPr marL="180975" indent="-95250">
              <a:buFont typeface="Arial" pitchFamily="34" charset="0"/>
              <a:buChar char="•"/>
            </a:pPr>
            <a:r>
              <a:rPr lang="en-US" sz="1000" dirty="0" smtClean="0"/>
              <a:t>support </a:t>
            </a:r>
            <a:r>
              <a:rPr lang="en-US" sz="1000" dirty="0"/>
              <a:t>environmental education, </a:t>
            </a:r>
            <a:r>
              <a:rPr lang="en-US" sz="1000" dirty="0" smtClean="0"/>
              <a:t>training, research </a:t>
            </a:r>
            <a:r>
              <a:rPr lang="en-US" sz="1000" dirty="0"/>
              <a:t>and </a:t>
            </a:r>
            <a:r>
              <a:rPr lang="en-US" sz="1000" dirty="0" smtClean="0"/>
              <a:t>monitoring</a:t>
            </a:r>
            <a:endParaRPr lang="en-US" sz="1000" b="1" dirty="0"/>
          </a:p>
        </p:txBody>
      </p:sp>
      <p:sp>
        <p:nvSpPr>
          <p:cNvPr id="18" name="Szövegdoboz 17"/>
          <p:cNvSpPr txBox="1"/>
          <p:nvPr/>
        </p:nvSpPr>
        <p:spPr>
          <a:xfrm>
            <a:off x="66368" y="5102508"/>
            <a:ext cx="2961968" cy="1692771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Hungarian biosphere reserves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</a:t>
            </a:r>
            <a:r>
              <a:rPr lang="en-US" sz="1000" dirty="0"/>
              <a:t>as an UNESCO member state joined the MAB program </a:t>
            </a:r>
            <a:r>
              <a:rPr lang="en-US" sz="1000" dirty="0" smtClean="0"/>
              <a:t>in</a:t>
            </a:r>
            <a:r>
              <a:rPr lang="hu-HU" sz="1000" dirty="0" smtClean="0"/>
              <a:t> </a:t>
            </a:r>
            <a:r>
              <a:rPr lang="en-US" sz="1000" dirty="0" smtClean="0"/>
              <a:t>1970s </a:t>
            </a:r>
            <a:r>
              <a:rPr lang="en-US" sz="1000" dirty="0"/>
              <a:t>as one of the first countries</a:t>
            </a:r>
            <a:r>
              <a:rPr lang="en-US" sz="1000" dirty="0" smtClean="0"/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en-US" sz="1000" dirty="0" smtClean="0"/>
              <a:t> Hungary has </a:t>
            </a:r>
            <a:r>
              <a:rPr lang="en-US" sz="1000" b="1" dirty="0" smtClean="0"/>
              <a:t>6</a:t>
            </a:r>
            <a:r>
              <a:rPr lang="en-US" sz="1000" dirty="0" smtClean="0"/>
              <a:t> biosphere reserves (BR): </a:t>
            </a:r>
          </a:p>
          <a:p>
            <a:pPr algn="ctr"/>
            <a:r>
              <a:rPr lang="en-US" sz="1000" dirty="0" err="1" smtClean="0"/>
              <a:t>Aggtelek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smtClean="0"/>
              <a:t>Lake </a:t>
            </a:r>
            <a:r>
              <a:rPr lang="en-US" sz="1000" dirty="0" err="1" smtClean="0"/>
              <a:t>Fertő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Hortobágy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dirty="0" err="1" smtClean="0"/>
              <a:t>Kiskunság</a:t>
            </a:r>
            <a:r>
              <a:rPr lang="en-US" sz="1000" dirty="0" smtClean="0"/>
              <a:t> BR – 1979</a:t>
            </a:r>
          </a:p>
          <a:p>
            <a:pPr algn="ctr"/>
            <a:r>
              <a:rPr lang="en-US" sz="1000" b="1" dirty="0" err="1" smtClean="0"/>
              <a:t>Pilis</a:t>
            </a:r>
            <a:r>
              <a:rPr lang="en-US" sz="1000" b="1" dirty="0" smtClean="0"/>
              <a:t> BR –</a:t>
            </a:r>
            <a:r>
              <a:rPr lang="hu-HU" sz="1000" b="1" dirty="0" smtClean="0"/>
              <a:t> </a:t>
            </a:r>
            <a:r>
              <a:rPr lang="en-US" sz="1000" b="1" dirty="0" smtClean="0"/>
              <a:t>1980</a:t>
            </a:r>
          </a:p>
          <a:p>
            <a:pPr algn="ctr"/>
            <a:r>
              <a:rPr lang="en-US" sz="1000" dirty="0" smtClean="0"/>
              <a:t>Mura-Drava-Danube </a:t>
            </a:r>
            <a:r>
              <a:rPr lang="en-US" sz="1000" dirty="0" err="1" smtClean="0"/>
              <a:t>Transbound</a:t>
            </a:r>
            <a:r>
              <a:rPr lang="hu-HU" sz="1000" dirty="0" err="1" smtClean="0"/>
              <a:t>ary</a:t>
            </a:r>
            <a:r>
              <a:rPr lang="hu-HU" sz="1000" dirty="0" smtClean="0"/>
              <a:t> </a:t>
            </a:r>
            <a:r>
              <a:rPr lang="en-US" sz="1000" dirty="0" smtClean="0"/>
              <a:t>BR –</a:t>
            </a:r>
            <a:r>
              <a:rPr lang="hu-HU" sz="1000" dirty="0" smtClean="0"/>
              <a:t> </a:t>
            </a:r>
            <a:r>
              <a:rPr lang="en-US" sz="1000" dirty="0" smtClean="0"/>
              <a:t>2012</a:t>
            </a:r>
            <a:endParaRPr lang="en-US" sz="1000" dirty="0"/>
          </a:p>
        </p:txBody>
      </p:sp>
      <p:sp>
        <p:nvSpPr>
          <p:cNvPr id="43" name="Szövegdoboz 42"/>
          <p:cNvSpPr txBox="1"/>
          <p:nvPr/>
        </p:nvSpPr>
        <p:spPr>
          <a:xfrm>
            <a:off x="3144661" y="171437"/>
            <a:ext cx="2314575" cy="315471"/>
          </a:xfrm>
          <a:prstGeom prst="rect">
            <a:avLst/>
          </a:prstGeom>
          <a:noFill/>
          <a:effectLst>
            <a:outerShdw blurRad="50800" dist="50800" dir="2160000" algn="ctr" rotWithShape="0">
              <a:srgbClr val="000000">
                <a:alpha val="2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hu-HU" sz="1450" b="1" dirty="0" smtClean="0"/>
              <a:t>Pilis </a:t>
            </a:r>
            <a:r>
              <a:rPr lang="hu-HU" sz="1450" b="1" dirty="0" err="1" smtClean="0"/>
              <a:t>Biosphere</a:t>
            </a:r>
            <a:r>
              <a:rPr lang="hu-HU" sz="1450" b="1" dirty="0" smtClean="0"/>
              <a:t> </a:t>
            </a:r>
            <a:r>
              <a:rPr lang="hu-HU" sz="1450" b="1" dirty="0" err="1" smtClean="0"/>
              <a:t>Reserve</a:t>
            </a:r>
            <a:endParaRPr lang="hu-HU" sz="1450" b="1" dirty="0"/>
          </a:p>
        </p:txBody>
      </p:sp>
      <p:cxnSp>
        <p:nvCxnSpPr>
          <p:cNvPr id="47" name="Egyenes összekötő 46"/>
          <p:cNvCxnSpPr/>
          <p:nvPr/>
        </p:nvCxnSpPr>
        <p:spPr>
          <a:xfrm flipV="1">
            <a:off x="6113664" y="6813376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zövegdoboz 44"/>
          <p:cNvSpPr txBox="1"/>
          <p:nvPr/>
        </p:nvSpPr>
        <p:spPr>
          <a:xfrm>
            <a:off x="6154992" y="4392172"/>
            <a:ext cx="2920182" cy="1927579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9000"/>
              </a:lnSpc>
            </a:pPr>
            <a:r>
              <a:rPr lang="hu-HU" sz="1400" b="1" dirty="0" smtClean="0"/>
              <a:t>Pilis </a:t>
            </a:r>
            <a:r>
              <a:rPr lang="hu-HU" sz="1400" b="1" dirty="0" err="1" smtClean="0"/>
              <a:t>hills</a:t>
            </a:r>
            <a:r>
              <a:rPr lang="hu-HU" sz="1400" b="1" dirty="0" smtClean="0"/>
              <a:t> and </a:t>
            </a:r>
            <a:r>
              <a:rPr lang="hu-HU" sz="1400" b="1" dirty="0" err="1" smtClean="0"/>
              <a:t>valleys</a:t>
            </a:r>
            <a:endParaRPr lang="en-US" sz="1400" b="1" dirty="0" smtClean="0"/>
          </a:p>
          <a:p>
            <a:pPr algn="just">
              <a:lnSpc>
                <a:spcPct val="89000"/>
              </a:lnSpc>
              <a:buFont typeface="Arial" pitchFamily="34" charset="0"/>
              <a:buChar char="•"/>
            </a:pPr>
            <a:r>
              <a:rPr lang="hu-HU" sz="1000" spc="-10" dirty="0" smtClean="0"/>
              <a:t> </a:t>
            </a:r>
            <a:r>
              <a:rPr lang="hu-HU" sz="1000" spc="-10" dirty="0" err="1" smtClean="0"/>
              <a:t>limestone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karst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formations</a:t>
            </a:r>
            <a:r>
              <a:rPr lang="hu-HU" sz="1000" spc="-10" dirty="0" smtClean="0"/>
              <a:t>, </a:t>
            </a:r>
            <a:r>
              <a:rPr lang="hu-HU" sz="1000" spc="-10" dirty="0" err="1" smtClean="0"/>
              <a:t>springs</a:t>
            </a:r>
            <a:r>
              <a:rPr lang="hu-HU" sz="1000" spc="-10" dirty="0" smtClean="0"/>
              <a:t>, 334 </a:t>
            </a:r>
            <a:r>
              <a:rPr lang="hu-HU" sz="1000" spc="-10" dirty="0" err="1" smtClean="0"/>
              <a:t>caves</a:t>
            </a:r>
            <a:r>
              <a:rPr lang="hu-HU" sz="1000" spc="-10" dirty="0" smtClean="0"/>
              <a:t>;</a:t>
            </a:r>
          </a:p>
          <a:p>
            <a:pPr algn="just">
              <a:lnSpc>
                <a:spcPct val="89000"/>
              </a:lnSpc>
              <a:buFont typeface="Arial" pitchFamily="34" charset="0"/>
              <a:buChar char="•"/>
            </a:pPr>
            <a:r>
              <a:rPr lang="hu-HU" sz="1000" spc="-10" dirty="0"/>
              <a:t> </a:t>
            </a:r>
            <a:r>
              <a:rPr lang="en-US" sz="1000" spc="-20" dirty="0" smtClean="0"/>
              <a:t>forestry</a:t>
            </a:r>
            <a:r>
              <a:rPr lang="hu-HU" sz="1000" spc="-20" dirty="0" smtClean="0"/>
              <a:t>, </a:t>
            </a:r>
            <a:r>
              <a:rPr lang="hu-HU" sz="1000" spc="-20" dirty="0" err="1" smtClean="0"/>
              <a:t>hunting</a:t>
            </a:r>
            <a:r>
              <a:rPr lang="hu-HU" sz="1000" spc="-20" dirty="0" smtClean="0"/>
              <a:t> </a:t>
            </a:r>
            <a:r>
              <a:rPr lang="en-US" sz="1000" spc="-20" dirty="0" smtClean="0"/>
              <a:t>and </a:t>
            </a:r>
            <a:r>
              <a:rPr lang="en-US" sz="1000" spc="-20" dirty="0"/>
              <a:t>tourism are the main </a:t>
            </a:r>
            <a:r>
              <a:rPr lang="en-US" sz="1000" spc="-20" dirty="0" smtClean="0"/>
              <a:t>activities;</a:t>
            </a:r>
            <a:endParaRPr lang="hu-HU" sz="1000" spc="-20" dirty="0" smtClean="0"/>
          </a:p>
          <a:p>
            <a:pPr algn="just">
              <a:lnSpc>
                <a:spcPct val="89000"/>
              </a:lnSpc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spc="-20" dirty="0" smtClean="0"/>
              <a:t>BR is </a:t>
            </a:r>
            <a:r>
              <a:rPr lang="hu-HU" sz="1000" spc="-20" dirty="0" err="1"/>
              <a:t>managed</a:t>
            </a:r>
            <a:r>
              <a:rPr lang="hu-HU" sz="1000" spc="-20" dirty="0"/>
              <a:t> </a:t>
            </a:r>
            <a:r>
              <a:rPr lang="hu-HU" sz="1000" spc="-20" dirty="0" err="1"/>
              <a:t>in</a:t>
            </a:r>
            <a:r>
              <a:rPr lang="hu-HU" sz="1000" spc="-20" dirty="0"/>
              <a:t> </a:t>
            </a:r>
            <a:r>
              <a:rPr lang="hu-HU" sz="1000" spc="-20" dirty="0" err="1"/>
              <a:t>cooperation</a:t>
            </a:r>
            <a:r>
              <a:rPr lang="hu-HU" sz="1000" spc="-20" dirty="0"/>
              <a:t> </a:t>
            </a:r>
            <a:r>
              <a:rPr lang="hu-HU" sz="1000" spc="-20" dirty="0" err="1" smtClean="0"/>
              <a:t>with</a:t>
            </a:r>
            <a:r>
              <a:rPr lang="hu-HU" sz="1000" spc="-20" dirty="0" smtClean="0"/>
              <a:t> </a:t>
            </a:r>
            <a:r>
              <a:rPr lang="hu-HU" sz="1000" spc="-20" dirty="0" err="1"/>
              <a:t>the</a:t>
            </a:r>
            <a:r>
              <a:rPr lang="hu-HU" sz="1000" spc="-20" dirty="0"/>
              <a:t> Pilis Park </a:t>
            </a:r>
            <a:r>
              <a:rPr lang="hu-HU" sz="1000" spc="-20" dirty="0" err="1"/>
              <a:t>Forestry</a:t>
            </a:r>
            <a:r>
              <a:rPr lang="hu-HU" sz="1000" spc="-20" dirty="0"/>
              <a:t> </a:t>
            </a:r>
            <a:r>
              <a:rPr lang="hu-HU" sz="1000" spc="-20" dirty="0" err="1"/>
              <a:t>Company</a:t>
            </a:r>
            <a:r>
              <a:rPr lang="hu-HU" sz="1000" spc="-20" dirty="0"/>
              <a:t> and </a:t>
            </a:r>
            <a:r>
              <a:rPr lang="hu-HU" sz="1000" spc="-20" dirty="0" err="1"/>
              <a:t>the</a:t>
            </a:r>
            <a:r>
              <a:rPr lang="hu-HU" sz="1000" spc="-20" dirty="0"/>
              <a:t> </a:t>
            </a:r>
            <a:r>
              <a:rPr lang="hu-HU" sz="1000" spc="-20" dirty="0" smtClean="0"/>
              <a:t>National Park </a:t>
            </a:r>
            <a:r>
              <a:rPr lang="hu-HU" sz="1000" spc="-20" dirty="0" err="1" smtClean="0"/>
              <a:t>Directorate</a:t>
            </a:r>
            <a:r>
              <a:rPr lang="hu-HU" sz="1000" spc="-20" dirty="0" smtClean="0"/>
              <a:t>;</a:t>
            </a:r>
          </a:p>
          <a:p>
            <a:pPr algn="just">
              <a:lnSpc>
                <a:spcPct val="89000"/>
              </a:lnSpc>
              <a:buFont typeface="Arial" pitchFamily="34" charset="0"/>
              <a:buChar char="•"/>
            </a:pPr>
            <a:r>
              <a:rPr lang="hu-HU" sz="1000" dirty="0"/>
              <a:t> </a:t>
            </a:r>
            <a:r>
              <a:rPr lang="hu-HU" sz="1000" dirty="0" err="1" smtClean="0"/>
              <a:t>sample</a:t>
            </a:r>
            <a:r>
              <a:rPr lang="hu-HU" sz="1000" dirty="0" smtClean="0"/>
              <a:t> </a:t>
            </a:r>
            <a:r>
              <a:rPr lang="hu-HU" sz="1000" dirty="0" err="1" smtClean="0"/>
              <a:t>areas</a:t>
            </a:r>
            <a:r>
              <a:rPr lang="hu-HU" sz="1000" dirty="0" smtClean="0"/>
              <a:t> </a:t>
            </a:r>
            <a:r>
              <a:rPr lang="hu-HU" sz="1000" dirty="0" err="1" smtClean="0"/>
              <a:t>for</a:t>
            </a:r>
            <a:r>
              <a:rPr lang="hu-HU" sz="1000" dirty="0" smtClean="0"/>
              <a:t> </a:t>
            </a:r>
            <a:r>
              <a:rPr lang="hu-HU" sz="1000" dirty="0" err="1" smtClean="0"/>
              <a:t>sustainable</a:t>
            </a:r>
            <a:r>
              <a:rPr lang="hu-HU" sz="1000" dirty="0" smtClean="0"/>
              <a:t> </a:t>
            </a:r>
            <a:r>
              <a:rPr lang="hu-HU" sz="1000" dirty="0" err="1" smtClean="0"/>
              <a:t>forest</a:t>
            </a:r>
            <a:r>
              <a:rPr lang="hu-HU" sz="1000" dirty="0" smtClean="0"/>
              <a:t> management;</a:t>
            </a:r>
            <a:endParaRPr lang="en-US" sz="1000" dirty="0"/>
          </a:p>
          <a:p>
            <a:pPr algn="just">
              <a:lnSpc>
                <a:spcPct val="89000"/>
              </a:lnSpc>
              <a:buFont typeface="Arial" pitchFamily="34" charset="0"/>
              <a:buChar char="•"/>
            </a:pPr>
            <a:r>
              <a:rPr lang="hu-HU" sz="1000" spc="-10" dirty="0" smtClean="0"/>
              <a:t> </a:t>
            </a:r>
            <a:r>
              <a:rPr lang="hu-HU" sz="1000" spc="-10" dirty="0" err="1" smtClean="0"/>
              <a:t>picturesque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landscape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views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to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the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Danube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Bend</a:t>
            </a:r>
            <a:r>
              <a:rPr lang="hu-HU" sz="1000" spc="-10" dirty="0" smtClean="0"/>
              <a:t>;</a:t>
            </a:r>
            <a:endParaRPr lang="en-US" sz="1000" spc="-10" dirty="0" smtClean="0"/>
          </a:p>
          <a:p>
            <a:pPr algn="just">
              <a:lnSpc>
                <a:spcPct val="89000"/>
              </a:lnSpc>
              <a:buFont typeface="Arial" pitchFamily="34" charset="0"/>
              <a:buChar char="•"/>
            </a:pPr>
            <a:r>
              <a:rPr lang="hu-HU" sz="1000" spc="-10" dirty="0" smtClean="0"/>
              <a:t> Pilis </a:t>
            </a:r>
            <a:r>
              <a:rPr lang="hu-HU" sz="1000" spc="-10" dirty="0" err="1" smtClean="0"/>
              <a:t>offers</a:t>
            </a:r>
            <a:r>
              <a:rPr lang="hu-HU" sz="1000" spc="-10" dirty="0" smtClean="0"/>
              <a:t> </a:t>
            </a:r>
            <a:r>
              <a:rPr lang="en-US" sz="1000" spc="-10" dirty="0" smtClean="0"/>
              <a:t>excellent </a:t>
            </a:r>
            <a:r>
              <a:rPr lang="en-US" sz="1000" spc="-10" dirty="0"/>
              <a:t>facilities to escape from the polluted air of </a:t>
            </a:r>
            <a:r>
              <a:rPr lang="en-US" sz="1000" spc="-10" dirty="0" smtClean="0"/>
              <a:t>Budapest</a:t>
            </a:r>
            <a:r>
              <a:rPr lang="hu-HU" sz="1000" spc="-10" dirty="0" smtClean="0"/>
              <a:t>, </a:t>
            </a:r>
            <a:r>
              <a:rPr lang="hu-HU" sz="1000" spc="-10" dirty="0" err="1" smtClean="0"/>
              <a:t>so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one</a:t>
            </a:r>
            <a:r>
              <a:rPr lang="en-US" sz="1000" spc="-10" dirty="0" smtClean="0"/>
              <a:t> </a:t>
            </a:r>
            <a:r>
              <a:rPr lang="hu-HU" sz="1000" spc="-10" dirty="0" err="1" smtClean="0"/>
              <a:t>the</a:t>
            </a:r>
            <a:r>
              <a:rPr lang="hu-HU" sz="1000" spc="-10" dirty="0" smtClean="0"/>
              <a:t> </a:t>
            </a:r>
            <a:r>
              <a:rPr lang="hu-HU" sz="1000" spc="-10" dirty="0"/>
              <a:t>most </a:t>
            </a:r>
            <a:r>
              <a:rPr lang="hu-HU" sz="1000" spc="-10" dirty="0" err="1" smtClean="0"/>
              <a:t>popular</a:t>
            </a:r>
            <a:r>
              <a:rPr lang="hu-HU" sz="1000" spc="-10" dirty="0" smtClean="0"/>
              <a:t> </a:t>
            </a:r>
            <a:r>
              <a:rPr lang="hu-HU" sz="1000" spc="-10" dirty="0" err="1"/>
              <a:t>target</a:t>
            </a:r>
            <a:r>
              <a:rPr lang="hu-HU" sz="1000" spc="-10" dirty="0"/>
              <a:t> </a:t>
            </a:r>
            <a:r>
              <a:rPr lang="hu-HU" sz="1000" spc="-10" dirty="0" err="1"/>
              <a:t>location</a:t>
            </a:r>
            <a:r>
              <a:rPr lang="hu-HU" sz="1000" spc="-10" dirty="0"/>
              <a:t> </a:t>
            </a:r>
            <a:r>
              <a:rPr lang="hu-HU" sz="1000" spc="-10" dirty="0" err="1"/>
              <a:t>for</a:t>
            </a:r>
            <a:r>
              <a:rPr lang="hu-HU" sz="1000" spc="-10" dirty="0"/>
              <a:t> </a:t>
            </a:r>
            <a:r>
              <a:rPr lang="hu-HU" sz="1000" spc="-10" dirty="0" err="1" smtClean="0"/>
              <a:t>excursions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from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the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capital</a:t>
            </a:r>
            <a:r>
              <a:rPr lang="hu-HU" sz="1000" spc="-10" dirty="0" smtClean="0"/>
              <a:t>;</a:t>
            </a:r>
          </a:p>
          <a:p>
            <a:pPr algn="just">
              <a:lnSpc>
                <a:spcPct val="89000"/>
              </a:lnSpc>
              <a:buFont typeface="Arial" pitchFamily="34" charset="0"/>
              <a:buChar char="•"/>
            </a:pPr>
            <a:r>
              <a:rPr lang="hu-HU" sz="1000" spc="-10" dirty="0"/>
              <a:t> </a:t>
            </a:r>
            <a:r>
              <a:rPr lang="hu-HU" sz="1000" spc="-10" dirty="0" err="1" smtClean="0"/>
              <a:t>nature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trails</a:t>
            </a:r>
            <a:r>
              <a:rPr lang="hu-HU" sz="1000" spc="-10" dirty="0" smtClean="0"/>
              <a:t>, </a:t>
            </a:r>
            <a:r>
              <a:rPr lang="hu-HU" sz="1000" spc="-10" dirty="0" err="1" smtClean="0"/>
              <a:t>environmental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education</a:t>
            </a:r>
            <a:r>
              <a:rPr lang="hu-HU" sz="1000" spc="-10" dirty="0" smtClean="0"/>
              <a:t> </a:t>
            </a:r>
            <a:r>
              <a:rPr lang="hu-HU" sz="1000" spc="-10" dirty="0" err="1" smtClean="0"/>
              <a:t>programs</a:t>
            </a:r>
            <a:r>
              <a:rPr lang="hu-HU" sz="1000" spc="-10" dirty="0" smtClean="0"/>
              <a:t>;</a:t>
            </a:r>
          </a:p>
          <a:p>
            <a:pPr algn="just">
              <a:lnSpc>
                <a:spcPct val="89000"/>
              </a:lnSpc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first </a:t>
            </a:r>
            <a:r>
              <a:rPr lang="en-US" sz="1000" dirty="0"/>
              <a:t>forest school in Hungary </a:t>
            </a:r>
            <a:r>
              <a:rPr lang="hu-HU" sz="1000" dirty="0" err="1" smtClean="0"/>
              <a:t>was</a:t>
            </a:r>
            <a:r>
              <a:rPr lang="hu-HU" sz="1000" dirty="0" smtClean="0"/>
              <a:t> </a:t>
            </a:r>
            <a:r>
              <a:rPr lang="hu-HU" sz="1000" dirty="0" err="1" smtClean="0"/>
              <a:t>established</a:t>
            </a:r>
            <a:r>
              <a:rPr lang="en-US" sz="1000" dirty="0" smtClean="0"/>
              <a:t> </a:t>
            </a:r>
            <a:r>
              <a:rPr lang="en-US" sz="1000" dirty="0" smtClean="0"/>
              <a:t>here</a:t>
            </a:r>
            <a:r>
              <a:rPr lang="hu-HU" sz="1000" dirty="0" smtClean="0"/>
              <a:t>;</a:t>
            </a:r>
            <a:endParaRPr lang="hu-HU" sz="1000" spc="-10" dirty="0"/>
          </a:p>
          <a:p>
            <a:pPr algn="just">
              <a:lnSpc>
                <a:spcPct val="89000"/>
              </a:lnSpc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active</a:t>
            </a:r>
            <a:r>
              <a:rPr lang="hu-HU" sz="1000" dirty="0" smtClean="0"/>
              <a:t> </a:t>
            </a:r>
            <a:r>
              <a:rPr lang="hu-HU" sz="1000" dirty="0" err="1" smtClean="0"/>
              <a:t>sports</a:t>
            </a:r>
            <a:r>
              <a:rPr lang="hu-HU" sz="1000" dirty="0" smtClean="0"/>
              <a:t> (</a:t>
            </a:r>
            <a:r>
              <a:rPr lang="hu-HU" sz="1000" dirty="0" err="1" smtClean="0"/>
              <a:t>climbing</a:t>
            </a:r>
            <a:r>
              <a:rPr lang="hu-HU" sz="1000" dirty="0" smtClean="0"/>
              <a:t>, bike etc.).</a:t>
            </a:r>
            <a:endParaRPr lang="en-US" sz="1000" dirty="0"/>
          </a:p>
        </p:txBody>
      </p:sp>
      <p:sp>
        <p:nvSpPr>
          <p:cNvPr id="59" name="Szövegdoboz 58"/>
          <p:cNvSpPr txBox="1"/>
          <p:nvPr/>
        </p:nvSpPr>
        <p:spPr>
          <a:xfrm>
            <a:off x="3117596" y="4404854"/>
            <a:ext cx="2476958" cy="2385268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Multiple </a:t>
            </a:r>
            <a:r>
              <a:rPr lang="en-US" sz="1400" b="1" dirty="0" err="1" smtClean="0"/>
              <a:t>zonation</a:t>
            </a:r>
            <a:r>
              <a:rPr lang="en-US" sz="1400" b="1" dirty="0" smtClean="0"/>
              <a:t> system</a:t>
            </a:r>
          </a:p>
          <a:p>
            <a:pPr>
              <a:spcBef>
                <a:spcPts val="200"/>
              </a:spcBef>
            </a:pPr>
            <a:r>
              <a:rPr lang="en-US" sz="1000" b="1" dirty="0" smtClean="0"/>
              <a:t>Core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strictly </a:t>
            </a:r>
            <a:r>
              <a:rPr lang="en-US" sz="1000" dirty="0"/>
              <a:t>protected </a:t>
            </a:r>
            <a:r>
              <a:rPr lang="hu-HU" sz="1000" dirty="0" smtClean="0"/>
              <a:t>site</a:t>
            </a:r>
            <a:r>
              <a:rPr lang="en-US" sz="1000" dirty="0" smtClean="0"/>
              <a:t>s</a:t>
            </a:r>
            <a:r>
              <a:rPr lang="hu-HU" sz="1000" dirty="0" smtClean="0"/>
              <a:t> (</a:t>
            </a:r>
            <a:r>
              <a:rPr lang="hu-HU" sz="1000" dirty="0" err="1" smtClean="0"/>
              <a:t>by</a:t>
            </a:r>
            <a:r>
              <a:rPr lang="hu-HU" sz="1000" dirty="0" smtClean="0"/>
              <a:t> </a:t>
            </a:r>
            <a:r>
              <a:rPr lang="hu-HU" sz="1000" dirty="0" err="1" smtClean="0"/>
              <a:t>law</a:t>
            </a:r>
            <a:r>
              <a:rPr lang="hu-HU" sz="1000" dirty="0" smtClean="0"/>
              <a:t>)</a:t>
            </a:r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ensure the conservation of ecosystems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variety</a:t>
            </a:r>
            <a:r>
              <a:rPr lang="hu-HU" sz="1000" dirty="0" smtClean="0"/>
              <a:t> of </a:t>
            </a:r>
            <a:r>
              <a:rPr lang="hu-HU" sz="1000" dirty="0" err="1" smtClean="0"/>
              <a:t>landscapes</a:t>
            </a:r>
            <a:r>
              <a:rPr lang="hu-HU" sz="1000" dirty="0" smtClean="0"/>
              <a:t> and </a:t>
            </a:r>
            <a:r>
              <a:rPr lang="hu-HU" sz="1000" dirty="0" err="1" smtClean="0"/>
              <a:t>biodiversity</a:t>
            </a:r>
            <a:endParaRPr lang="en-US" sz="1000" dirty="0" smtClean="0"/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Buffer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mitigate impacts affecting the core zone 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environmental education and research</a:t>
            </a:r>
          </a:p>
          <a:p>
            <a:pPr marL="84138" algn="just">
              <a:buFont typeface="Arial" pitchFamily="34" charset="0"/>
              <a:buChar char="•"/>
            </a:pPr>
            <a:r>
              <a:rPr lang="en-US" sz="1000" dirty="0" smtClean="0"/>
              <a:t> recreation, ecotourism</a:t>
            </a:r>
          </a:p>
          <a:p>
            <a:pPr algn="just">
              <a:spcBef>
                <a:spcPts val="200"/>
              </a:spcBef>
            </a:pPr>
            <a:r>
              <a:rPr lang="en-US" sz="1000" b="1" dirty="0" smtClean="0"/>
              <a:t>Transition </a:t>
            </a:r>
            <a:r>
              <a:rPr lang="en-US" sz="1000" b="1" dirty="0"/>
              <a:t>zone:</a:t>
            </a:r>
            <a:r>
              <a:rPr lang="en-US" sz="1000" dirty="0"/>
              <a:t> </a:t>
            </a:r>
            <a:endParaRPr lang="en-US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hu-HU" sz="1000" dirty="0" err="1" smtClean="0"/>
              <a:t>typical</a:t>
            </a:r>
            <a:r>
              <a:rPr lang="hu-HU" sz="1000" dirty="0" smtClean="0"/>
              <a:t> </a:t>
            </a:r>
            <a:r>
              <a:rPr lang="hu-HU" sz="1000" dirty="0" err="1" smtClean="0"/>
              <a:t>area</a:t>
            </a:r>
            <a:r>
              <a:rPr lang="hu-HU" sz="1000" dirty="0" smtClean="0"/>
              <a:t> of </a:t>
            </a:r>
            <a:r>
              <a:rPr lang="hu-HU" sz="1000" dirty="0" err="1" smtClean="0"/>
              <a:t>cooperation</a:t>
            </a:r>
            <a:endParaRPr lang="hu-HU" sz="1000" dirty="0" smtClean="0"/>
          </a:p>
          <a:p>
            <a:pPr marL="84138" algn="just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traditional </a:t>
            </a:r>
            <a:r>
              <a:rPr lang="hu-HU" sz="1000" dirty="0" err="1" smtClean="0"/>
              <a:t>landuses</a:t>
            </a:r>
            <a:endParaRPr lang="en-US" sz="1000" dirty="0" smtClean="0"/>
          </a:p>
          <a:p>
            <a:pPr marL="84138">
              <a:buFont typeface="Arial" pitchFamily="34" charset="0"/>
              <a:buChar char="•"/>
            </a:pPr>
            <a:r>
              <a:rPr lang="en-US" sz="1000" dirty="0" smtClean="0"/>
              <a:t> support local communities</a:t>
            </a:r>
            <a:endParaRPr lang="hu-HU" sz="1000" dirty="0" smtClean="0"/>
          </a:p>
          <a:p>
            <a:pPr marL="84138">
              <a:buFont typeface="Arial" pitchFamily="34" charset="0"/>
              <a:buChar char="•"/>
            </a:pPr>
            <a:r>
              <a:rPr lang="hu-HU" sz="1000" dirty="0" smtClean="0"/>
              <a:t> </a:t>
            </a:r>
            <a:r>
              <a:rPr lang="en-US" sz="1000" dirty="0" smtClean="0"/>
              <a:t>settlements</a:t>
            </a:r>
            <a:r>
              <a:rPr lang="hu-HU" sz="1000" dirty="0" smtClean="0"/>
              <a:t> </a:t>
            </a:r>
            <a:r>
              <a:rPr lang="hu-HU" sz="1000" dirty="0" err="1" smtClean="0"/>
              <a:t>inside</a:t>
            </a:r>
            <a:r>
              <a:rPr lang="hu-HU" sz="1000" dirty="0" smtClean="0"/>
              <a:t> </a:t>
            </a:r>
            <a:r>
              <a:rPr lang="hu-HU" sz="1000" dirty="0" err="1" smtClean="0"/>
              <a:t>the</a:t>
            </a:r>
            <a:r>
              <a:rPr lang="hu-HU" sz="1000" dirty="0" smtClean="0"/>
              <a:t> </a:t>
            </a:r>
            <a:r>
              <a:rPr lang="hu-HU" sz="1000" dirty="0" err="1" smtClean="0"/>
              <a:t>zone</a:t>
            </a:r>
            <a:endParaRPr lang="en-US" sz="1000" b="1" dirty="0"/>
          </a:p>
        </p:txBody>
      </p:sp>
      <p:grpSp>
        <p:nvGrpSpPr>
          <p:cNvPr id="19" name="Csoportba foglalás 18"/>
          <p:cNvGrpSpPr/>
          <p:nvPr/>
        </p:nvGrpSpPr>
        <p:grpSpPr>
          <a:xfrm>
            <a:off x="3093974" y="1950053"/>
            <a:ext cx="1620171" cy="307777"/>
            <a:chOff x="4055627" y="2809586"/>
            <a:chExt cx="1620171" cy="307777"/>
          </a:xfrm>
        </p:grpSpPr>
        <p:sp>
          <p:nvSpPr>
            <p:cNvPr id="51" name="Szövegdoboz 50"/>
            <p:cNvSpPr txBox="1"/>
            <p:nvPr/>
          </p:nvSpPr>
          <p:spPr>
            <a:xfrm>
              <a:off x="4055627" y="2809586"/>
              <a:ext cx="160972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hu-HU" sz="1400" dirty="0"/>
            </a:p>
          </p:txBody>
        </p:sp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5598" y="2815487"/>
              <a:ext cx="1600200" cy="280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28000"/>
                </a:prstClr>
              </a:outerShdw>
            </a:effectLst>
          </p:spPr>
        </p:pic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87739" y="492309"/>
            <a:ext cx="934994" cy="642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6000"/>
              </a:srgbClr>
            </a:outerShdw>
          </a:effectLst>
        </p:spPr>
      </p:pic>
      <p:pic>
        <p:nvPicPr>
          <p:cNvPr id="64" name="Kép 63" descr="DSCF509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4291" y="3774494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" name="Kép 64" descr="DSCF9433.jpg"/>
          <p:cNvPicPr>
            <a:picLocks noChangeAspect="1"/>
          </p:cNvPicPr>
          <p:nvPr/>
        </p:nvPicPr>
        <p:blipFill rotWithShape="1">
          <a:blip r:embed="rId7" cstate="print"/>
          <a:srcRect l="-914" r="543"/>
          <a:stretch/>
        </p:blipFill>
        <p:spPr>
          <a:xfrm>
            <a:off x="7192002" y="3774836"/>
            <a:ext cx="868267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506" y="3075320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6" y="3043687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6" y="1579843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6" y="2323623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596" y="1217709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Kép 7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6"/>
          <a:stretch/>
        </p:blipFill>
        <p:spPr>
          <a:xfrm>
            <a:off x="4105752" y="3054782"/>
            <a:ext cx="880981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6" y="849067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945" y="2333050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012" y="135147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Kép 1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91" y="3055432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Kép 20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6" b="-1"/>
          <a:stretch/>
        </p:blipFill>
        <p:spPr>
          <a:xfrm>
            <a:off x="4103879" y="2345583"/>
            <a:ext cx="864000" cy="653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Kép 2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083" y="2733657"/>
            <a:ext cx="648000" cy="937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Kép 22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2"/>
          <a:stretch/>
        </p:blipFill>
        <p:spPr>
          <a:xfrm>
            <a:off x="5994933" y="141400"/>
            <a:ext cx="648000" cy="695388"/>
          </a:xfrm>
          <a:prstGeom prst="rect">
            <a:avLst/>
          </a:prstGeom>
        </p:spPr>
      </p:pic>
      <p:pic>
        <p:nvPicPr>
          <p:cNvPr id="24" name="Kép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6" y="3766661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Kép 2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526" y="133729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Kép 29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5" r="14815"/>
          <a:stretch/>
        </p:blipFill>
        <p:spPr>
          <a:xfrm>
            <a:off x="7445619" y="877348"/>
            <a:ext cx="61465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Kép 3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733" y="3770149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Kép 4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33" b="7908"/>
          <a:stretch/>
        </p:blipFill>
        <p:spPr>
          <a:xfrm>
            <a:off x="5459236" y="4506011"/>
            <a:ext cx="630000" cy="650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Kép 11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6" t="16120" r="1981" b="7105"/>
          <a:stretch/>
        </p:blipFill>
        <p:spPr>
          <a:xfrm>
            <a:off x="5455022" y="5222445"/>
            <a:ext cx="630000" cy="742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Kép 15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3" t="36144" r="16965" b="16924"/>
          <a:stretch/>
        </p:blipFill>
        <p:spPr>
          <a:xfrm>
            <a:off x="6154992" y="6264077"/>
            <a:ext cx="900000" cy="526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Kép 19"/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5" b="9334"/>
          <a:stretch/>
        </p:blipFill>
        <p:spPr>
          <a:xfrm>
            <a:off x="8113113" y="6179830"/>
            <a:ext cx="960449" cy="605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Kép 30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506" y="3780114"/>
            <a:ext cx="864000" cy="6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Kép 31"/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9" b="18282"/>
          <a:stretch/>
        </p:blipFill>
        <p:spPr>
          <a:xfrm>
            <a:off x="6051403" y="3966665"/>
            <a:ext cx="1080000" cy="451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Kép 33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8" t="2654" r="33873" b="15568"/>
          <a:stretch/>
        </p:blipFill>
        <p:spPr>
          <a:xfrm>
            <a:off x="5459998" y="6043238"/>
            <a:ext cx="629205" cy="74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Kép 34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19" b="11966"/>
          <a:stretch/>
        </p:blipFill>
        <p:spPr>
          <a:xfrm>
            <a:off x="7135012" y="6264077"/>
            <a:ext cx="900000" cy="523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Kép 35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242" y="6133568"/>
            <a:ext cx="534286" cy="542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693</Words>
  <Application>Microsoft Office PowerPoint</Application>
  <PresentationFormat>Diavetítés a képernyőre (4:3 oldalarány)</PresentationFormat>
  <Paragraphs>98</Paragraphs>
  <Slides>2</Slides>
  <Notes>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</vt:i4>
      </vt:variant>
    </vt:vector>
  </HeadingPairs>
  <TitlesOfParts>
    <vt:vector size="3" baseType="lpstr">
      <vt:lpstr>Office-téma</vt:lpstr>
      <vt:lpstr>PowerPoint bemutató</vt:lpstr>
      <vt:lpstr>PowerPoint bemutató</vt:lpstr>
    </vt:vector>
  </TitlesOfParts>
  <Company>KSZF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AdamSz</dc:creator>
  <cp:lastModifiedBy>adamsz</cp:lastModifiedBy>
  <cp:revision>167</cp:revision>
  <cp:lastPrinted>2013-04-23T12:19:36Z</cp:lastPrinted>
  <dcterms:created xsi:type="dcterms:W3CDTF">2013-03-11T12:06:00Z</dcterms:created>
  <dcterms:modified xsi:type="dcterms:W3CDTF">2013-05-15T12:54:34Z</dcterms:modified>
</cp:coreProperties>
</file>