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66" autoAdjust="0"/>
  </p:normalViewPr>
  <p:slideViewPr>
    <p:cSldViewPr snapToGrid="0">
      <p:cViewPr>
        <p:scale>
          <a:sx n="100" d="100"/>
          <a:sy n="100" d="100"/>
        </p:scale>
        <p:origin x="-29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60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26" Type="http://schemas.openxmlformats.org/officeDocument/2006/relationships/image" Target="../media/image22.jpeg"/><Relationship Id="rId3" Type="http://schemas.openxmlformats.org/officeDocument/2006/relationships/image" Target="../media/image2.png"/><Relationship Id="rId21" Type="http://schemas.openxmlformats.org/officeDocument/2006/relationships/image" Target="../media/image17.jpeg"/><Relationship Id="rId7" Type="http://schemas.openxmlformats.org/officeDocument/2006/relationships/image" Target="../media/image6.jpeg"/><Relationship Id="rId12" Type="http://schemas.openxmlformats.org/officeDocument/2006/relationships/hyperlink" Target="http://www.termeszetvedelem.hu/" TargetMode="External"/><Relationship Id="rId17" Type="http://schemas.openxmlformats.org/officeDocument/2006/relationships/image" Target="../media/image13.jpeg"/><Relationship Id="rId25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jpeg"/><Relationship Id="rId20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hyperlink" Target="http://www.ddnp.hu/" TargetMode="External"/><Relationship Id="rId24" Type="http://schemas.openxmlformats.org/officeDocument/2006/relationships/image" Target="../media/image20.jpeg"/><Relationship Id="rId5" Type="http://schemas.openxmlformats.org/officeDocument/2006/relationships/image" Target="../media/image4.jpeg"/><Relationship Id="rId15" Type="http://schemas.openxmlformats.org/officeDocument/2006/relationships/image" Target="../media/image11.jpeg"/><Relationship Id="rId23" Type="http://schemas.openxmlformats.org/officeDocument/2006/relationships/image" Target="../media/image19.jpeg"/><Relationship Id="rId10" Type="http://schemas.openxmlformats.org/officeDocument/2006/relationships/hyperlink" Target="mailto:dunadrava@ddnp.kvvm.hu" TargetMode="External"/><Relationship Id="rId19" Type="http://schemas.openxmlformats.org/officeDocument/2006/relationships/image" Target="../media/image15.jpeg"/><Relationship Id="rId4" Type="http://schemas.openxmlformats.org/officeDocument/2006/relationships/image" Target="../media/image3.jpeg"/><Relationship Id="rId9" Type="http://schemas.openxmlformats.org/officeDocument/2006/relationships/image" Target="../media/image8.emf"/><Relationship Id="rId14" Type="http://schemas.openxmlformats.org/officeDocument/2006/relationships/image" Target="../media/image10.jpeg"/><Relationship Id="rId22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18" Type="http://schemas.openxmlformats.org/officeDocument/2006/relationships/image" Target="../media/image37.jpeg"/><Relationship Id="rId26" Type="http://schemas.openxmlformats.org/officeDocument/2006/relationships/image" Target="../media/image45.jpeg"/><Relationship Id="rId3" Type="http://schemas.openxmlformats.org/officeDocument/2006/relationships/image" Target="../media/image23.jpeg"/><Relationship Id="rId21" Type="http://schemas.openxmlformats.org/officeDocument/2006/relationships/image" Target="../media/image40.jpeg"/><Relationship Id="rId34" Type="http://schemas.openxmlformats.org/officeDocument/2006/relationships/image" Target="../media/image53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17" Type="http://schemas.openxmlformats.org/officeDocument/2006/relationships/image" Target="../media/image36.jpeg"/><Relationship Id="rId25" Type="http://schemas.openxmlformats.org/officeDocument/2006/relationships/image" Target="../media/image44.jpeg"/><Relationship Id="rId3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5.jpeg"/><Relationship Id="rId20" Type="http://schemas.openxmlformats.org/officeDocument/2006/relationships/image" Target="../media/image39.jpeg"/><Relationship Id="rId29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11" Type="http://schemas.openxmlformats.org/officeDocument/2006/relationships/image" Target="../media/image30.jpeg"/><Relationship Id="rId24" Type="http://schemas.openxmlformats.org/officeDocument/2006/relationships/image" Target="../media/image43.jpeg"/><Relationship Id="rId32" Type="http://schemas.openxmlformats.org/officeDocument/2006/relationships/image" Target="../media/image51.jpeg"/><Relationship Id="rId5" Type="http://schemas.openxmlformats.org/officeDocument/2006/relationships/image" Target="../media/image5.emf"/><Relationship Id="rId15" Type="http://schemas.openxmlformats.org/officeDocument/2006/relationships/image" Target="../media/image34.jpeg"/><Relationship Id="rId23" Type="http://schemas.openxmlformats.org/officeDocument/2006/relationships/image" Target="../media/image42.jpeg"/><Relationship Id="rId28" Type="http://schemas.openxmlformats.org/officeDocument/2006/relationships/image" Target="../media/image47.jpeg"/><Relationship Id="rId36" Type="http://schemas.openxmlformats.org/officeDocument/2006/relationships/image" Target="../media/image55.jpeg"/><Relationship Id="rId10" Type="http://schemas.openxmlformats.org/officeDocument/2006/relationships/image" Target="../media/image29.jpeg"/><Relationship Id="rId19" Type="http://schemas.openxmlformats.org/officeDocument/2006/relationships/image" Target="../media/image38.jpeg"/><Relationship Id="rId31" Type="http://schemas.openxmlformats.org/officeDocument/2006/relationships/image" Target="../media/image50.jpeg"/><Relationship Id="rId4" Type="http://schemas.openxmlformats.org/officeDocument/2006/relationships/image" Target="../media/image24.emf"/><Relationship Id="rId9" Type="http://schemas.openxmlformats.org/officeDocument/2006/relationships/image" Target="../media/image28.jpeg"/><Relationship Id="rId14" Type="http://schemas.openxmlformats.org/officeDocument/2006/relationships/image" Target="../media/image33.jpeg"/><Relationship Id="rId22" Type="http://schemas.openxmlformats.org/officeDocument/2006/relationships/image" Target="../media/image41.jpeg"/><Relationship Id="rId27" Type="http://schemas.openxmlformats.org/officeDocument/2006/relationships/image" Target="../media/image46.jpeg"/><Relationship Id="rId30" Type="http://schemas.openxmlformats.org/officeDocument/2006/relationships/image" Target="../media/image49.jpeg"/><Relationship Id="rId35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Kép 84" descr="DUNA-DRAVA NEMZETI PARK LOGO.bmp"/>
          <p:cNvPicPr>
            <a:picLocks noChangeAspect="1"/>
          </p:cNvPicPr>
          <p:nvPr/>
        </p:nvPicPr>
        <p:blipFill>
          <a:blip r:embed="rId3" cstate="print"/>
          <a:srcRect l="12933" r="14447"/>
          <a:stretch>
            <a:fillRect/>
          </a:stretch>
        </p:blipFill>
        <p:spPr>
          <a:xfrm>
            <a:off x="6739129" y="5596128"/>
            <a:ext cx="798851" cy="792000"/>
          </a:xfrm>
          <a:prstGeom prst="ellipse">
            <a:avLst/>
          </a:prstGeom>
        </p:spPr>
      </p:pic>
      <p:pic>
        <p:nvPicPr>
          <p:cNvPr id="78" name="Kép 77" descr="Black storks (ciconia nigra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9592" y="3057450"/>
            <a:ext cx="2565960" cy="1924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66675" y="770216"/>
            <a:ext cx="2962275" cy="2154436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Botanical rarities</a:t>
            </a:r>
          </a:p>
          <a:p>
            <a:pPr algn="just"/>
            <a:r>
              <a:rPr lang="en-US" sz="1000" spc="-20" dirty="0" smtClean="0"/>
              <a:t>Willow-poplar and elm-ash-oak woodlands are the most </a:t>
            </a:r>
            <a:r>
              <a:rPr lang="hu-HU" sz="1000" spc="-20" dirty="0" err="1" smtClean="0"/>
              <a:t>important</a:t>
            </a:r>
            <a:r>
              <a:rPr lang="en-US" sz="1000" spc="-20" dirty="0" smtClean="0"/>
              <a:t> vegetation units along the rivers. Beside the rivers </a:t>
            </a:r>
            <a:r>
              <a:rPr lang="hu-HU" sz="1000" spc="-20" dirty="0" err="1" smtClean="0"/>
              <a:t>themselves</a:t>
            </a:r>
            <a:r>
              <a:rPr lang="en-US" sz="1000" spc="-20" dirty="0" smtClean="0"/>
              <a:t> many oxbows and </a:t>
            </a:r>
            <a:r>
              <a:rPr lang="en-US" sz="1000" spc="-20" dirty="0" err="1" smtClean="0"/>
              <a:t>sidearms</a:t>
            </a:r>
            <a:r>
              <a:rPr lang="en-US" sz="1000" spc="-20" dirty="0" smtClean="0"/>
              <a:t> </a:t>
            </a:r>
            <a:r>
              <a:rPr lang="hu-HU" sz="1000" spc="-20" dirty="0" err="1" smtClean="0"/>
              <a:t>have</a:t>
            </a:r>
            <a:r>
              <a:rPr lang="en-US" sz="1000" spc="-20" dirty="0" smtClean="0"/>
              <a:t> </a:t>
            </a:r>
            <a:r>
              <a:rPr lang="hu-HU" sz="1000" spc="-20" dirty="0" err="1" smtClean="0"/>
              <a:t>formed</a:t>
            </a:r>
            <a:r>
              <a:rPr lang="en-US" sz="1000" spc="-20" dirty="0" smtClean="0"/>
              <a:t> which also host unique </a:t>
            </a:r>
            <a:r>
              <a:rPr lang="hu-HU" sz="1000" spc="-20" dirty="0" err="1" smtClean="0"/>
              <a:t>aquatic</a:t>
            </a:r>
            <a:r>
              <a:rPr lang="en-US" sz="1000" spc="-20" dirty="0" smtClean="0"/>
              <a:t> habitats.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dirty="0" smtClean="0"/>
              <a:t> Hungarian Hawthorn </a:t>
            </a:r>
            <a:r>
              <a:rPr lang="en-US" sz="1000" i="1" dirty="0" smtClean="0"/>
              <a:t>(</a:t>
            </a:r>
            <a:r>
              <a:rPr lang="en-US" sz="1000" i="1" dirty="0" err="1" smtClean="0"/>
              <a:t>Crataegus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nigra</a:t>
            </a:r>
            <a:r>
              <a:rPr lang="en-US" sz="1000" i="1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C</a:t>
            </a:r>
            <a:r>
              <a:rPr lang="en-US" sz="1000" dirty="0" smtClean="0"/>
              <a:t>heckered Lily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Fritillaria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meleagris</a:t>
            </a:r>
            <a:r>
              <a:rPr lang="en-US" sz="1000" i="1" spc="-10" dirty="0" smtClean="0"/>
              <a:t>); 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Spring Snowflake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Leucojum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vernum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err="1" smtClean="0"/>
              <a:t>Squill</a:t>
            </a:r>
            <a:r>
              <a:rPr lang="en-US" sz="1000" i="1" spc="-10" dirty="0" smtClean="0"/>
              <a:t> (</a:t>
            </a:r>
            <a:r>
              <a:rPr lang="en-US" sz="1000" i="1" spc="-10" dirty="0" err="1" smtClean="0"/>
              <a:t>Scilla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vindobonensis</a:t>
            </a:r>
            <a:r>
              <a:rPr lang="en-US" sz="1000" i="1" spc="-10" dirty="0" smtClean="0"/>
              <a:t>); 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Balm-leaved Red Deadnettle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Lamium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orvala</a:t>
            </a:r>
            <a:r>
              <a:rPr lang="en-US" sz="1000" i="1" spc="-10" dirty="0" smtClean="0"/>
              <a:t>); 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Snowdrops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Galanthus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nivalis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Summer Snowflake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Leucojum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aestivum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Salvinia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natans</a:t>
            </a:r>
            <a:r>
              <a:rPr lang="en-US" sz="1000" i="1" spc="-10" dirty="0" smtClean="0"/>
              <a:t> </a:t>
            </a:r>
            <a:r>
              <a:rPr lang="en-US" sz="1000" spc="-10" dirty="0" smtClean="0"/>
              <a:t>etc.</a:t>
            </a:r>
          </a:p>
        </p:txBody>
      </p:sp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err="1" smtClean="0"/>
              <a:t>Mura-Drava-Danube</a:t>
            </a:r>
            <a:endParaRPr lang="hu-HU" b="1" dirty="0" smtClean="0"/>
          </a:p>
          <a:p>
            <a:pPr algn="ctr"/>
            <a:r>
              <a:rPr lang="hu-HU" b="1" dirty="0" err="1" smtClean="0"/>
              <a:t>Transboundary</a:t>
            </a:r>
            <a:endParaRPr lang="hu-HU" b="1" dirty="0" smtClean="0"/>
          </a:p>
          <a:p>
            <a:pPr algn="ctr"/>
            <a:r>
              <a:rPr lang="hu-HU" b="1" dirty="0" err="1" smtClean="0"/>
              <a:t>Biosphere</a:t>
            </a:r>
            <a:r>
              <a:rPr lang="hu-HU" b="1" dirty="0" smtClean="0"/>
              <a:t> </a:t>
            </a:r>
            <a:r>
              <a:rPr lang="hu-HU" b="1" dirty="0" err="1" smtClean="0"/>
              <a:t>Reserve</a:t>
            </a:r>
            <a:endParaRPr lang="hu-HU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5077786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740350" y="5600356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40782" y="73467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66674" y="3543379"/>
            <a:ext cx="2962275" cy="184665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Zoological values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many rare fish species in the rivers (sturgeon, </a:t>
            </a:r>
            <a:r>
              <a:rPr lang="en-US" sz="1000" dirty="0" err="1" smtClean="0"/>
              <a:t>zingel</a:t>
            </a:r>
            <a:r>
              <a:rPr lang="en-US" sz="1000" dirty="0" smtClean="0"/>
              <a:t>, loach, grayling etc.)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many endangered amphibians and reptiles (</a:t>
            </a:r>
            <a:r>
              <a:rPr lang="hu-HU" sz="1000" dirty="0" smtClean="0"/>
              <a:t>G</a:t>
            </a:r>
            <a:r>
              <a:rPr lang="en-US" sz="1000" dirty="0" err="1" smtClean="0"/>
              <a:t>rass</a:t>
            </a:r>
            <a:r>
              <a:rPr lang="en-US" sz="1000" dirty="0" smtClean="0"/>
              <a:t>-snake, European </a:t>
            </a:r>
            <a:r>
              <a:rPr lang="hu-HU" sz="1000" dirty="0" smtClean="0"/>
              <a:t>P</a:t>
            </a:r>
            <a:r>
              <a:rPr lang="en-US" sz="1000" dirty="0" err="1" smtClean="0"/>
              <a:t>ond</a:t>
            </a:r>
            <a:r>
              <a:rPr lang="en-US" sz="1000" dirty="0" smtClean="0"/>
              <a:t> </a:t>
            </a:r>
            <a:r>
              <a:rPr lang="hu-HU" sz="1000" dirty="0" smtClean="0"/>
              <a:t>T</a:t>
            </a:r>
            <a:r>
              <a:rPr lang="en-US" sz="1000" dirty="0" err="1" smtClean="0"/>
              <a:t>urtle</a:t>
            </a:r>
            <a:r>
              <a:rPr lang="en-US" sz="1000" dirty="0" smtClean="0"/>
              <a:t> etc.)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en-US" sz="1000" dirty="0" err="1" smtClean="0"/>
              <a:t>conserning</a:t>
            </a:r>
            <a:r>
              <a:rPr lang="en-US" sz="1000" dirty="0" smtClean="0"/>
              <a:t> the avifauna </a:t>
            </a:r>
            <a:r>
              <a:rPr lang="hu-HU" sz="1000" dirty="0" smtClean="0"/>
              <a:t>B</a:t>
            </a:r>
            <a:r>
              <a:rPr lang="en-US" sz="1000" dirty="0" smtClean="0"/>
              <a:t>lack </a:t>
            </a:r>
            <a:r>
              <a:rPr lang="hu-HU" sz="1000" dirty="0" smtClean="0"/>
              <a:t>S</a:t>
            </a:r>
            <a:r>
              <a:rPr lang="en-US" sz="1000" dirty="0" err="1" smtClean="0"/>
              <a:t>tork</a:t>
            </a:r>
            <a:r>
              <a:rPr lang="en-US" sz="1000" dirty="0" smtClean="0"/>
              <a:t> and </a:t>
            </a:r>
            <a:r>
              <a:rPr lang="hu-HU" sz="1000" dirty="0" smtClean="0"/>
              <a:t>W</a:t>
            </a:r>
            <a:r>
              <a:rPr lang="en-US" sz="1000" dirty="0" err="1" smtClean="0"/>
              <a:t>hite</a:t>
            </a:r>
            <a:r>
              <a:rPr lang="hu-HU" sz="1000" dirty="0" smtClean="0"/>
              <a:t>-</a:t>
            </a:r>
            <a:r>
              <a:rPr lang="en-US" sz="1000" dirty="0" smtClean="0"/>
              <a:t>tailed </a:t>
            </a:r>
            <a:r>
              <a:rPr lang="hu-HU" sz="1000" dirty="0" smtClean="0"/>
              <a:t>E</a:t>
            </a:r>
            <a:r>
              <a:rPr lang="en-US" sz="1000" dirty="0" err="1" smtClean="0"/>
              <a:t>agle</a:t>
            </a:r>
            <a:r>
              <a:rPr lang="en-US" sz="1000" dirty="0" smtClean="0"/>
              <a:t> populations have European importance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en-US" sz="1000" spc="-10" dirty="0" smtClean="0"/>
              <a:t>little tern, little ringed plover nest on gravel bars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extremely rich butterfly and dragonfly fauna (emperors, </a:t>
            </a:r>
            <a:r>
              <a:rPr lang="hu-HU" sz="1000" dirty="0" smtClean="0"/>
              <a:t>B</a:t>
            </a:r>
            <a:r>
              <a:rPr lang="en-US" sz="1000" dirty="0" err="1" smtClean="0"/>
              <a:t>eautiful</a:t>
            </a:r>
            <a:r>
              <a:rPr lang="en-US" sz="1000" dirty="0" smtClean="0"/>
              <a:t> </a:t>
            </a:r>
            <a:r>
              <a:rPr lang="hu-HU" sz="1000" dirty="0"/>
              <a:t>D</a:t>
            </a:r>
            <a:r>
              <a:rPr lang="en-US" sz="1000" dirty="0" err="1" smtClean="0"/>
              <a:t>emoiselle</a:t>
            </a:r>
            <a:r>
              <a:rPr lang="en-US" sz="1000" dirty="0" smtClean="0"/>
              <a:t> etc.)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mammals (</a:t>
            </a:r>
            <a:r>
              <a:rPr lang="hu-HU" sz="1000" dirty="0" smtClean="0"/>
              <a:t>O</a:t>
            </a:r>
            <a:r>
              <a:rPr lang="en-US" sz="1000" dirty="0" err="1" smtClean="0"/>
              <a:t>tter</a:t>
            </a:r>
            <a:r>
              <a:rPr lang="en-US" sz="1000" dirty="0" smtClean="0"/>
              <a:t>, European </a:t>
            </a:r>
            <a:r>
              <a:rPr lang="hu-HU" sz="1000" dirty="0" smtClean="0"/>
              <a:t>B</a:t>
            </a:r>
            <a:r>
              <a:rPr lang="en-US" sz="1000" dirty="0" err="1" smtClean="0"/>
              <a:t>eaver</a:t>
            </a:r>
            <a:r>
              <a:rPr lang="en-US" sz="1000" dirty="0" smtClean="0"/>
              <a:t>, </a:t>
            </a:r>
            <a:r>
              <a:rPr lang="hu-HU" sz="1000" dirty="0" smtClean="0"/>
              <a:t>W</a:t>
            </a:r>
            <a:r>
              <a:rPr lang="en-US" sz="1000" dirty="0" err="1" smtClean="0"/>
              <a:t>ild</a:t>
            </a:r>
            <a:r>
              <a:rPr lang="en-US" sz="1000" dirty="0" smtClean="0"/>
              <a:t> </a:t>
            </a:r>
            <a:r>
              <a:rPr lang="hu-HU" sz="1000" dirty="0"/>
              <a:t>C</a:t>
            </a:r>
            <a:r>
              <a:rPr lang="en-US" sz="1000" dirty="0" smtClean="0"/>
              <a:t>at).</a:t>
            </a:r>
          </a:p>
        </p:txBody>
      </p:sp>
      <p:sp>
        <p:nvSpPr>
          <p:cNvPr id="22" name="Szövegdoboz 21"/>
          <p:cNvSpPr txBox="1"/>
          <p:nvPr/>
        </p:nvSpPr>
        <p:spPr>
          <a:xfrm>
            <a:off x="3097349" y="6413589"/>
            <a:ext cx="2930252" cy="36933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/>
              <a:t>Photos by:</a:t>
            </a:r>
            <a:r>
              <a:rPr lang="hu-HU" sz="900" b="1" dirty="0" smtClean="0"/>
              <a:t> </a:t>
            </a:r>
            <a:r>
              <a:rPr lang="hu-HU" sz="900" dirty="0" smtClean="0"/>
              <a:t>Ádám, Sz.; Bata, K.; </a:t>
            </a:r>
          </a:p>
          <a:p>
            <a:pPr algn="ctr"/>
            <a:r>
              <a:rPr lang="hu-HU" sz="900" spc="-20" dirty="0" smtClean="0"/>
              <a:t>and </a:t>
            </a:r>
            <a:r>
              <a:rPr lang="hu-HU" sz="900" spc="-20" dirty="0" err="1" smtClean="0"/>
              <a:t>the</a:t>
            </a:r>
            <a:r>
              <a:rPr lang="hu-HU" sz="900" spc="-20" dirty="0" smtClean="0"/>
              <a:t> </a:t>
            </a:r>
            <a:r>
              <a:rPr lang="hu-HU" sz="900" spc="-20" dirty="0" err="1" smtClean="0"/>
              <a:t>archivum</a:t>
            </a:r>
            <a:r>
              <a:rPr lang="hu-HU" sz="900" spc="-20" dirty="0" smtClean="0"/>
              <a:t> of </a:t>
            </a:r>
            <a:r>
              <a:rPr lang="hu-HU" sz="900" spc="-20" dirty="0" err="1" smtClean="0"/>
              <a:t>the</a:t>
            </a:r>
            <a:r>
              <a:rPr lang="hu-HU" sz="900" spc="-20" dirty="0" smtClean="0"/>
              <a:t> Duna-Dráva National Park </a:t>
            </a:r>
            <a:r>
              <a:rPr lang="hu-HU" sz="900" spc="-20" dirty="0" err="1" smtClean="0"/>
              <a:t>Directorate</a:t>
            </a:r>
            <a:endParaRPr lang="en-US" sz="900" spc="-2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9" name="Szövegdoboz 58"/>
          <p:cNvSpPr txBox="1"/>
          <p:nvPr/>
        </p:nvSpPr>
        <p:spPr>
          <a:xfrm>
            <a:off x="3097349" y="2308314"/>
            <a:ext cx="2930252" cy="405667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More information and contacts</a:t>
            </a:r>
          </a:p>
          <a:p>
            <a:pPr algn="ctr">
              <a:spcBef>
                <a:spcPts val="600"/>
              </a:spcBef>
            </a:pPr>
            <a:r>
              <a:rPr lang="hu-HU" sz="1000" b="1" dirty="0" err="1" smtClean="0"/>
              <a:t>Danube-Drava</a:t>
            </a:r>
            <a:r>
              <a:rPr lang="en-US" sz="1000" b="1" dirty="0" smtClean="0"/>
              <a:t> National Park Directorate</a:t>
            </a:r>
            <a:r>
              <a:rPr lang="en-US" sz="1000" dirty="0" smtClean="0"/>
              <a:t> </a:t>
            </a:r>
            <a:br>
              <a:rPr lang="en-US" sz="1000" dirty="0" smtClean="0"/>
            </a:br>
            <a:r>
              <a:rPr lang="en-US" sz="1000" dirty="0" smtClean="0"/>
              <a:t>HU-</a:t>
            </a:r>
            <a:r>
              <a:rPr lang="hu-HU" sz="1000" dirty="0" smtClean="0"/>
              <a:t>7625</a:t>
            </a:r>
            <a:r>
              <a:rPr lang="en-US" sz="1000" dirty="0" smtClean="0"/>
              <a:t> </a:t>
            </a:r>
            <a:r>
              <a:rPr lang="hu-HU" sz="1000" dirty="0" smtClean="0"/>
              <a:t>Pécs</a:t>
            </a:r>
            <a:r>
              <a:rPr lang="en-US" sz="1000" dirty="0" smtClean="0"/>
              <a:t>, </a:t>
            </a:r>
            <a:r>
              <a:rPr lang="hu-HU" sz="1000" dirty="0" err="1" smtClean="0"/>
              <a:t>Tettye</a:t>
            </a:r>
            <a:r>
              <a:rPr lang="hu-HU" sz="1000" dirty="0" smtClean="0"/>
              <a:t> tér</a:t>
            </a:r>
            <a:r>
              <a:rPr lang="en-US" sz="1000" dirty="0" smtClean="0"/>
              <a:t> </a:t>
            </a:r>
            <a:r>
              <a:rPr lang="hu-HU" sz="1000" dirty="0" smtClean="0"/>
              <a:t>9</a:t>
            </a:r>
            <a:r>
              <a:rPr lang="en-US" sz="1000" dirty="0" smtClean="0"/>
              <a:t>.</a:t>
            </a:r>
            <a:br>
              <a:rPr lang="en-US" sz="1000" dirty="0" smtClean="0"/>
            </a:br>
            <a:r>
              <a:rPr lang="en-US" sz="1000" dirty="0" err="1" smtClean="0"/>
              <a:t>tel</a:t>
            </a:r>
            <a:r>
              <a:rPr lang="en-US" sz="1000" dirty="0" smtClean="0"/>
              <a:t>: (36) </a:t>
            </a:r>
            <a:r>
              <a:rPr lang="hu-HU" sz="1000" dirty="0" smtClean="0"/>
              <a:t>72</a:t>
            </a:r>
            <a:r>
              <a:rPr lang="en-US" sz="1000" dirty="0" smtClean="0"/>
              <a:t>-</a:t>
            </a:r>
            <a:r>
              <a:rPr lang="hu-HU" sz="1000" dirty="0" smtClean="0"/>
              <a:t>517</a:t>
            </a:r>
            <a:r>
              <a:rPr lang="en-US" sz="1000" dirty="0" smtClean="0"/>
              <a:t>-</a:t>
            </a:r>
            <a:r>
              <a:rPr lang="hu-HU" sz="1000" dirty="0" smtClean="0"/>
              <a:t>200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fax: (36) </a:t>
            </a:r>
            <a:r>
              <a:rPr lang="hu-HU" sz="1000" dirty="0" smtClean="0"/>
              <a:t>72</a:t>
            </a:r>
            <a:r>
              <a:rPr lang="en-US" sz="1000" dirty="0" smtClean="0"/>
              <a:t>-</a:t>
            </a:r>
            <a:r>
              <a:rPr lang="hu-HU" sz="1000" dirty="0" smtClean="0"/>
              <a:t>517</a:t>
            </a:r>
            <a:r>
              <a:rPr lang="en-US" sz="1000" dirty="0" smtClean="0"/>
              <a:t>-</a:t>
            </a:r>
            <a:r>
              <a:rPr lang="hu-HU" sz="1000" dirty="0" smtClean="0"/>
              <a:t>229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e-mail: </a:t>
            </a:r>
            <a:r>
              <a:rPr lang="hu-HU" sz="1000" dirty="0" err="1" smtClean="0">
                <a:hlinkClick r:id="rId10"/>
              </a:rPr>
              <a:t>dunadrava</a:t>
            </a:r>
            <a:r>
              <a:rPr lang="hu-HU" sz="1000" dirty="0" smtClean="0">
                <a:hlinkClick r:id="rId10"/>
              </a:rPr>
              <a:t>@</a:t>
            </a:r>
            <a:r>
              <a:rPr lang="hu-HU" sz="1000" dirty="0" err="1" smtClean="0">
                <a:hlinkClick r:id="rId10"/>
              </a:rPr>
              <a:t>ddn</a:t>
            </a:r>
            <a:r>
              <a:rPr lang="en-US" sz="1000" dirty="0" smtClean="0">
                <a:hlinkClick r:id="rId10"/>
              </a:rPr>
              <a:t>p</a:t>
            </a:r>
            <a:r>
              <a:rPr lang="hu-HU" sz="1000" dirty="0" smtClean="0">
                <a:hlinkClick r:id="rId10"/>
              </a:rPr>
              <a:t>.</a:t>
            </a:r>
            <a:r>
              <a:rPr lang="hu-HU" sz="1000" dirty="0" err="1" smtClean="0">
                <a:hlinkClick r:id="rId10"/>
              </a:rPr>
              <a:t>kvvm</a:t>
            </a:r>
            <a:r>
              <a:rPr lang="en-US" sz="1000" dirty="0" smtClean="0">
                <a:hlinkClick r:id="rId10"/>
              </a:rPr>
              <a:t>.</a:t>
            </a:r>
            <a:r>
              <a:rPr lang="en-US" sz="1000" dirty="0" err="1" smtClean="0">
                <a:hlinkClick r:id="rId10"/>
              </a:rPr>
              <a:t>hu</a:t>
            </a:r>
            <a:endParaRPr lang="en-US" sz="1000" dirty="0" smtClean="0"/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Website: </a:t>
            </a:r>
          </a:p>
          <a:p>
            <a:pPr algn="ctr"/>
            <a:r>
              <a:rPr lang="en-US" sz="1000" dirty="0" smtClean="0">
                <a:hlinkClick r:id="rId11"/>
              </a:rPr>
              <a:t>www.</a:t>
            </a:r>
            <a:r>
              <a:rPr lang="hu-HU" sz="1000" dirty="0" err="1" smtClean="0">
                <a:hlinkClick r:id="rId11"/>
              </a:rPr>
              <a:t>dd</a:t>
            </a:r>
            <a:r>
              <a:rPr lang="en-US" sz="1000" dirty="0" smtClean="0">
                <a:hlinkClick r:id="rId11"/>
              </a:rPr>
              <a:t>np.hu</a:t>
            </a:r>
            <a:r>
              <a:rPr lang="en-US" sz="1000" dirty="0" smtClean="0"/>
              <a:t> </a:t>
            </a:r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Office time: </a:t>
            </a:r>
          </a:p>
          <a:p>
            <a:pPr algn="ctr"/>
            <a:r>
              <a:rPr lang="en-US" sz="1000" dirty="0" smtClean="0"/>
              <a:t>Monday-Thursday: 08.00-16.30 </a:t>
            </a:r>
          </a:p>
          <a:p>
            <a:pPr algn="ctr"/>
            <a:r>
              <a:rPr lang="en-US" sz="1000" dirty="0" smtClean="0"/>
              <a:t>Friday: 08.00 -14.00 </a:t>
            </a:r>
          </a:p>
          <a:p>
            <a:pPr algn="ctr">
              <a:spcBef>
                <a:spcPts val="800"/>
              </a:spcBef>
            </a:pPr>
            <a:r>
              <a:rPr lang="hu-HU" sz="1000" b="1" dirty="0" smtClean="0"/>
              <a:t>„Dráva Kapu” </a:t>
            </a:r>
            <a:r>
              <a:rPr lang="hu-HU" sz="1000" b="1" dirty="0" err="1" smtClean="0"/>
              <a:t>Visitor</a:t>
            </a:r>
            <a:r>
              <a:rPr lang="hu-HU" sz="1000" b="1" dirty="0" smtClean="0"/>
              <a:t> Centre</a:t>
            </a:r>
            <a:r>
              <a:rPr lang="en-US" sz="1000" b="1" dirty="0" smtClean="0"/>
              <a:t>:</a:t>
            </a:r>
          </a:p>
          <a:p>
            <a:pPr algn="ctr"/>
            <a:r>
              <a:rPr lang="en-US" sz="1000" dirty="0" smtClean="0"/>
              <a:t>HU-</a:t>
            </a:r>
            <a:r>
              <a:rPr lang="hu-HU" sz="1000" dirty="0" smtClean="0"/>
              <a:t>7570</a:t>
            </a:r>
            <a:r>
              <a:rPr lang="en-US" sz="1000" dirty="0" smtClean="0"/>
              <a:t> </a:t>
            </a:r>
            <a:r>
              <a:rPr lang="hu-HU" sz="1000" dirty="0" smtClean="0"/>
              <a:t>Barcs-Drávaszentes</a:t>
            </a:r>
            <a:r>
              <a:rPr lang="en-US" sz="1000" dirty="0" smtClean="0"/>
              <a:t>, </a:t>
            </a:r>
            <a:r>
              <a:rPr lang="hu-HU" sz="1000" dirty="0" smtClean="0"/>
              <a:t>Fő u.</a:t>
            </a:r>
            <a:r>
              <a:rPr lang="en-US" sz="1000" dirty="0" smtClean="0"/>
              <a:t> 1. </a:t>
            </a:r>
            <a:br>
              <a:rPr lang="en-US" sz="1000" dirty="0" smtClean="0"/>
            </a:br>
            <a:r>
              <a:rPr lang="en-US" sz="1000" dirty="0" smtClean="0"/>
              <a:t>tel.: (36) </a:t>
            </a:r>
            <a:r>
              <a:rPr lang="hu-HU" sz="1000" dirty="0" smtClean="0"/>
              <a:t>82</a:t>
            </a:r>
            <a:r>
              <a:rPr lang="en-US" sz="1000" dirty="0" smtClean="0"/>
              <a:t>-</a:t>
            </a:r>
            <a:r>
              <a:rPr lang="hu-HU" sz="1000" dirty="0" smtClean="0"/>
              <a:t>461</a:t>
            </a:r>
            <a:r>
              <a:rPr lang="en-US" sz="1000" dirty="0" smtClean="0"/>
              <a:t>-</a:t>
            </a:r>
            <a:r>
              <a:rPr lang="hu-HU" sz="1000" dirty="0" smtClean="0"/>
              <a:t>285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hu-HU" sz="1000" dirty="0" smtClean="0"/>
              <a:t>mobile: </a:t>
            </a:r>
            <a:r>
              <a:rPr lang="en-US" sz="1000" dirty="0" smtClean="0"/>
              <a:t>(36) </a:t>
            </a:r>
            <a:r>
              <a:rPr lang="hu-HU" sz="1000" dirty="0" smtClean="0"/>
              <a:t>30</a:t>
            </a:r>
            <a:r>
              <a:rPr lang="en-US" sz="1000" dirty="0" smtClean="0"/>
              <a:t>-</a:t>
            </a:r>
            <a:r>
              <a:rPr lang="hu-HU" sz="1000" dirty="0" smtClean="0"/>
              <a:t>377</a:t>
            </a:r>
            <a:r>
              <a:rPr lang="en-US" sz="1000" dirty="0" smtClean="0"/>
              <a:t>-</a:t>
            </a:r>
            <a:r>
              <a:rPr lang="hu-HU" sz="1000" dirty="0" smtClean="0"/>
              <a:t>3393</a:t>
            </a:r>
            <a:endParaRPr lang="en-US" sz="1000" dirty="0" smtClean="0"/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Open: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High season</a:t>
            </a:r>
            <a:r>
              <a:rPr lang="hu-HU" sz="1000" dirty="0" smtClean="0"/>
              <a:t>: (</a:t>
            </a:r>
            <a:r>
              <a:rPr lang="en-US" sz="1000" dirty="0" smtClean="0"/>
              <a:t>01.</a:t>
            </a:r>
            <a:r>
              <a:rPr lang="hu-HU" sz="1000" dirty="0" smtClean="0"/>
              <a:t> </a:t>
            </a:r>
            <a:r>
              <a:rPr lang="en-US" sz="1000" dirty="0" smtClean="0"/>
              <a:t>April -</a:t>
            </a:r>
            <a:r>
              <a:rPr lang="hu-HU" sz="1000" dirty="0" smtClean="0"/>
              <a:t> 15</a:t>
            </a:r>
            <a:r>
              <a:rPr lang="en-US" sz="1000" dirty="0" smtClean="0"/>
              <a:t>. </a:t>
            </a:r>
            <a:r>
              <a:rPr lang="hu-HU" sz="1000" dirty="0" err="1" smtClean="0"/>
              <a:t>October</a:t>
            </a:r>
            <a:r>
              <a:rPr lang="hu-HU" sz="1000" dirty="0" smtClean="0"/>
              <a:t>)</a:t>
            </a:r>
            <a:r>
              <a:rPr lang="en-US" sz="1000" dirty="0" smtClean="0"/>
              <a:t> 0</a:t>
            </a:r>
            <a:r>
              <a:rPr lang="hu-HU" sz="1000" dirty="0" smtClean="0"/>
              <a:t>9</a:t>
            </a:r>
            <a:r>
              <a:rPr lang="en-US" sz="1000" dirty="0" smtClean="0"/>
              <a:t>.00-1</a:t>
            </a:r>
            <a:r>
              <a:rPr lang="hu-HU" sz="1000" dirty="0" smtClean="0"/>
              <a:t>7</a:t>
            </a:r>
            <a:r>
              <a:rPr lang="en-US" sz="1000" dirty="0" smtClean="0"/>
              <a:t>.00</a:t>
            </a:r>
            <a:br>
              <a:rPr lang="en-US" sz="1000" dirty="0" smtClean="0"/>
            </a:br>
            <a:r>
              <a:rPr lang="hu-HU" sz="1000" dirty="0" err="1" smtClean="0"/>
              <a:t>Any</a:t>
            </a:r>
            <a:r>
              <a:rPr lang="hu-HU" sz="1000" dirty="0" smtClean="0"/>
              <a:t> </a:t>
            </a:r>
            <a:r>
              <a:rPr lang="hu-HU" sz="1000" dirty="0" err="1" smtClean="0"/>
              <a:t>other</a:t>
            </a:r>
            <a:r>
              <a:rPr lang="hu-HU" sz="1000" dirty="0" smtClean="0"/>
              <a:t> </a:t>
            </a:r>
            <a:r>
              <a:rPr lang="hu-HU" sz="1000" dirty="0" err="1" smtClean="0"/>
              <a:t>date</a:t>
            </a:r>
            <a:r>
              <a:rPr lang="en-US" sz="1000" dirty="0" smtClean="0"/>
              <a:t> </a:t>
            </a:r>
            <a:r>
              <a:rPr lang="hu-HU" sz="1000" dirty="0" err="1" smtClean="0"/>
              <a:t>previous</a:t>
            </a:r>
            <a:r>
              <a:rPr lang="hu-HU" sz="1000" dirty="0" smtClean="0"/>
              <a:t> </a:t>
            </a:r>
            <a:r>
              <a:rPr lang="hu-HU" sz="1000" dirty="0" err="1" smtClean="0"/>
              <a:t>booking</a:t>
            </a:r>
            <a:r>
              <a:rPr lang="hu-HU" sz="1000" dirty="0" smtClean="0"/>
              <a:t> is </a:t>
            </a:r>
            <a:r>
              <a:rPr lang="hu-HU" sz="1000" dirty="0" err="1" smtClean="0"/>
              <a:t>required</a:t>
            </a:r>
            <a:r>
              <a:rPr lang="hu-HU" sz="1000" dirty="0" smtClean="0"/>
              <a:t>.</a:t>
            </a:r>
            <a:endParaRPr lang="en-US" sz="1000" b="1" dirty="0" smtClean="0"/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Official website of </a:t>
            </a:r>
          </a:p>
          <a:p>
            <a:pPr algn="ctr"/>
            <a:r>
              <a:rPr lang="en-US" sz="1000" b="1" dirty="0" smtClean="0"/>
              <a:t>Hungarian Nature Conservation:</a:t>
            </a:r>
          </a:p>
          <a:p>
            <a:pPr algn="ctr"/>
            <a:r>
              <a:rPr lang="en-US" sz="1000" dirty="0" smtClean="0">
                <a:hlinkClick r:id="rId12"/>
              </a:rPr>
              <a:t>www.termeszetvedelem.hu</a:t>
            </a:r>
            <a:endParaRPr lang="en-US" sz="1000" b="1" dirty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sp>
        <p:nvSpPr>
          <p:cNvPr id="57" name="Lekerekített téglalap 56"/>
          <p:cNvSpPr/>
          <p:nvPr/>
        </p:nvSpPr>
        <p:spPr>
          <a:xfrm>
            <a:off x="3282696" y="1353126"/>
            <a:ext cx="1098239" cy="40005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58" name="Kép 57" descr="(Cobitis elongatoides) from Drava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28216" y="6113106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Kép 73" descr="Apatura sp..JPG"/>
          <p:cNvPicPr>
            <a:picLocks noChangeAspect="1"/>
          </p:cNvPicPr>
          <p:nvPr/>
        </p:nvPicPr>
        <p:blipFill>
          <a:blip r:embed="rId14" cstate="print"/>
          <a:srcRect l="1669"/>
          <a:stretch>
            <a:fillRect/>
          </a:stretch>
        </p:blipFill>
        <p:spPr>
          <a:xfrm>
            <a:off x="85725" y="5422734"/>
            <a:ext cx="95832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Kép 78" descr="Calopterix virgo, male.JPG"/>
          <p:cNvPicPr>
            <a:picLocks noChangeAspect="1"/>
          </p:cNvPicPr>
          <p:nvPr/>
        </p:nvPicPr>
        <p:blipFill>
          <a:blip r:embed="rId15" cstate="print"/>
          <a:srcRect l="34703" t="36220" r="28236" b="30045"/>
          <a:stretch>
            <a:fillRect/>
          </a:stretch>
        </p:blipFill>
        <p:spPr>
          <a:xfrm>
            <a:off x="2066544" y="6117336"/>
            <a:ext cx="950976" cy="649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" name="Kép 83" descr="Sterna albifrons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3152" y="6118560"/>
            <a:ext cx="97281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Kép 65" descr="Acipenser nudiventris from the Danube.JPG"/>
          <p:cNvPicPr>
            <a:picLocks noChangeAspect="1"/>
          </p:cNvPicPr>
          <p:nvPr/>
        </p:nvPicPr>
        <p:blipFill>
          <a:blip r:embed="rId17" cstate="print"/>
          <a:srcRect r="3104"/>
          <a:stretch>
            <a:fillRect/>
          </a:stretch>
        </p:blipFill>
        <p:spPr>
          <a:xfrm>
            <a:off x="2066544" y="5437632"/>
            <a:ext cx="941832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Kép 69" descr="Leucojum vernum.jpg"/>
          <p:cNvPicPr>
            <a:picLocks noChangeAspect="1"/>
          </p:cNvPicPr>
          <p:nvPr/>
        </p:nvPicPr>
        <p:blipFill>
          <a:blip r:embed="rId18" cstate="print"/>
          <a:srcRect l="4731" t="1808"/>
          <a:stretch>
            <a:fillRect/>
          </a:stretch>
        </p:blipFill>
        <p:spPr>
          <a:xfrm>
            <a:off x="2489073" y="2892171"/>
            <a:ext cx="536285" cy="8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Kép 71" descr="Salvinia natans.JPG"/>
          <p:cNvPicPr>
            <a:picLocks noChangeAspect="1"/>
          </p:cNvPicPr>
          <p:nvPr/>
        </p:nvPicPr>
        <p:blipFill>
          <a:blip r:embed="rId19" cstate="print"/>
          <a:srcRect l="1756" r="1681"/>
          <a:stretch>
            <a:fillRect/>
          </a:stretch>
        </p:blipFill>
        <p:spPr>
          <a:xfrm>
            <a:off x="64008" y="2898648"/>
            <a:ext cx="841248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Kép 76" descr="Lamium orvala.jpg"/>
          <p:cNvPicPr>
            <a:picLocks noChangeAspect="1"/>
          </p:cNvPicPr>
          <p:nvPr/>
        </p:nvPicPr>
        <p:blipFill>
          <a:blip r:embed="rId20" cstate="print"/>
          <a:srcRect l="22927" r="1870"/>
          <a:stretch>
            <a:fillRect/>
          </a:stretch>
        </p:blipFill>
        <p:spPr>
          <a:xfrm>
            <a:off x="859536" y="81915"/>
            <a:ext cx="749808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Picture 30" descr="leu_aes2"/>
          <p:cNvPicPr>
            <a:picLocks noChangeAspect="1" noChangeArrowheads="1"/>
          </p:cNvPicPr>
          <p:nvPr/>
        </p:nvPicPr>
        <p:blipFill>
          <a:blip r:embed="rId21" cstate="print"/>
          <a:srcRect l="5598" r="12534"/>
          <a:stretch>
            <a:fillRect/>
          </a:stretch>
        </p:blipFill>
        <p:spPr bwMode="auto">
          <a:xfrm>
            <a:off x="1636395" y="88392"/>
            <a:ext cx="713232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3" name="Kép 82" descr="Beaver reintroduction.JPG"/>
          <p:cNvPicPr>
            <a:picLocks noChangeAspect="1"/>
          </p:cNvPicPr>
          <p:nvPr/>
        </p:nvPicPr>
        <p:blipFill>
          <a:blip r:embed="rId22" cstate="print"/>
          <a:srcRect l="16269" t="17742" r="20268" b="11492"/>
          <a:stretch>
            <a:fillRect/>
          </a:stretch>
        </p:blipFill>
        <p:spPr>
          <a:xfrm>
            <a:off x="1115187" y="5431536"/>
            <a:ext cx="87481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Kép 85" descr="gemenc11.jpg"/>
          <p:cNvPicPr>
            <a:picLocks noChangeAspect="1"/>
          </p:cNvPicPr>
          <p:nvPr/>
        </p:nvPicPr>
        <p:blipFill>
          <a:blip r:embed="rId23" cstate="print"/>
          <a:srcRect l="5637"/>
          <a:stretch>
            <a:fillRect/>
          </a:stretch>
        </p:blipFill>
        <p:spPr>
          <a:xfrm>
            <a:off x="64008" y="89916"/>
            <a:ext cx="765359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\\gvvrcommon06\gvvrcommon06\VM_TMF\ASzisz\fotok\növények_Bata_Kinga\Fritillaria_meleagris__2010_04_10_Márokpapi_2_Bata_Kinga.jpg"/>
          <p:cNvPicPr>
            <a:picLocks noChangeAspect="1" noChangeArrowheads="1"/>
          </p:cNvPicPr>
          <p:nvPr/>
        </p:nvPicPr>
        <p:blipFill>
          <a:blip r:embed="rId24" cstate="print"/>
          <a:srcRect l="1032" t="1134"/>
          <a:stretch>
            <a:fillRect/>
          </a:stretch>
        </p:blipFill>
        <p:spPr bwMode="auto">
          <a:xfrm>
            <a:off x="942975" y="2895599"/>
            <a:ext cx="874599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" name="Picture 4" descr="Scilla8"/>
          <p:cNvPicPr>
            <a:picLocks noChangeAspect="1" noChangeArrowheads="1"/>
          </p:cNvPicPr>
          <p:nvPr/>
        </p:nvPicPr>
        <p:blipFill>
          <a:blip r:embed="rId25" cstate="print"/>
          <a:srcRect r="8407"/>
          <a:stretch>
            <a:fillRect/>
          </a:stretch>
        </p:blipFill>
        <p:spPr bwMode="auto">
          <a:xfrm>
            <a:off x="2388997" y="81915"/>
            <a:ext cx="628142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\\gvvrcommon06\gvvrcommon06\VM_TMF\ASzisz\fotok\növények_Bata_Kinga\Galanthus_nivalis_2010_03_20_Bükk_Imó-kő_mod_komp_Bata_Kinga.jpg"/>
          <p:cNvPicPr>
            <a:picLocks noChangeAspect="1" noChangeArrowheads="1"/>
          </p:cNvPicPr>
          <p:nvPr/>
        </p:nvPicPr>
        <p:blipFill>
          <a:blip r:embed="rId26" cstate="print"/>
          <a:srcRect l="3835" t="1726"/>
          <a:stretch>
            <a:fillRect/>
          </a:stretch>
        </p:blipFill>
        <p:spPr bwMode="auto">
          <a:xfrm>
            <a:off x="1847850" y="2895600"/>
            <a:ext cx="607529" cy="8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Kép 61" descr="BDD_TBR_kiadvanyho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3948" y="93067"/>
            <a:ext cx="5987756" cy="423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 Network.</a:t>
            </a:r>
          </a:p>
        </p:txBody>
      </p:sp>
      <p:sp>
        <p:nvSpPr>
          <p:cNvPr id="15" name="Szövegdoboz 14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 </a:t>
            </a:r>
            <a:r>
              <a:rPr lang="hu-HU" sz="1000" dirty="0" err="1" smtClean="0"/>
              <a:t>to</a:t>
            </a:r>
            <a:r>
              <a:rPr lang="hu-HU" sz="1000" smtClean="0"/>
              <a:t> </a:t>
            </a:r>
            <a:r>
              <a:rPr lang="en-US" sz="1000" smtClean="0"/>
              <a:t>the </a:t>
            </a:r>
            <a:r>
              <a:rPr lang="en-US" sz="1000" dirty="0"/>
              <a:t>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</a:t>
            </a:r>
            <a:r>
              <a:rPr lang="en-US" sz="1000" dirty="0" smtClean="0"/>
              <a:t>training, research </a:t>
            </a:r>
            <a:r>
              <a:rPr lang="en-US" sz="1000" dirty="0"/>
              <a:t>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in 1970s 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dirty="0" err="1" smtClean="0"/>
              <a:t>Aggtelek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smtClean="0"/>
              <a:t>Lake </a:t>
            </a:r>
            <a:r>
              <a:rPr lang="en-US" sz="1000" dirty="0" err="1" smtClean="0"/>
              <a:t>Fertő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Hortobágy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Kiskunság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Pilis</a:t>
            </a:r>
            <a:r>
              <a:rPr lang="en-US" sz="1000" dirty="0" smtClean="0"/>
              <a:t> BR –</a:t>
            </a:r>
            <a:r>
              <a:rPr lang="hu-HU" sz="1000" dirty="0" smtClean="0"/>
              <a:t> </a:t>
            </a:r>
            <a:r>
              <a:rPr lang="en-US" sz="1000" dirty="0" smtClean="0"/>
              <a:t>1980</a:t>
            </a:r>
          </a:p>
          <a:p>
            <a:pPr algn="ctr"/>
            <a:r>
              <a:rPr lang="en-US" sz="1000" b="1" dirty="0" smtClean="0"/>
              <a:t>Mura-Drava-Danube </a:t>
            </a:r>
            <a:r>
              <a:rPr lang="en-US" sz="1000" b="1" dirty="0" err="1" smtClean="0"/>
              <a:t>Transbound</a:t>
            </a:r>
            <a:r>
              <a:rPr lang="hu-HU" sz="1000" b="1" dirty="0" err="1" smtClean="0"/>
              <a:t>ary</a:t>
            </a:r>
            <a:r>
              <a:rPr lang="hu-HU" sz="1000" b="1" dirty="0" smtClean="0"/>
              <a:t> </a:t>
            </a:r>
            <a:r>
              <a:rPr lang="en-US" sz="1000" b="1" dirty="0" smtClean="0"/>
              <a:t>BR –</a:t>
            </a:r>
            <a:r>
              <a:rPr lang="hu-HU" sz="1000" b="1" dirty="0" smtClean="0"/>
              <a:t> </a:t>
            </a:r>
            <a:r>
              <a:rPr lang="en-US" sz="1000" b="1" dirty="0" smtClean="0"/>
              <a:t>2012</a:t>
            </a:r>
            <a:endParaRPr lang="en-US" sz="10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2396" y="2043390"/>
            <a:ext cx="989535" cy="64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</p:pic>
      <p:sp>
        <p:nvSpPr>
          <p:cNvPr id="43" name="Szövegdoboz 42"/>
          <p:cNvSpPr txBox="1"/>
          <p:nvPr/>
        </p:nvSpPr>
        <p:spPr>
          <a:xfrm>
            <a:off x="3087021" y="66369"/>
            <a:ext cx="2961354" cy="538609"/>
          </a:xfrm>
          <a:prstGeom prst="rect">
            <a:avLst/>
          </a:prstGeom>
          <a:solidFill>
            <a:schemeClr val="bg1"/>
          </a:solidFill>
          <a:effectLst>
            <a:outerShdw blurRad="50800" dist="50800" dir="2160000" algn="ctr" rotWithShape="0">
              <a:srgbClr val="000000">
                <a:alpha val="25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hu-HU" sz="1450" b="1" dirty="0" err="1" smtClean="0"/>
              <a:t>Mura-Drava-Danube</a:t>
            </a:r>
            <a:r>
              <a:rPr lang="hu-HU" sz="1450" b="1" dirty="0" smtClean="0"/>
              <a:t> </a:t>
            </a:r>
            <a:r>
              <a:rPr lang="hu-HU" sz="1450" b="1" dirty="0" err="1" smtClean="0"/>
              <a:t>Transboundary</a:t>
            </a:r>
            <a:r>
              <a:rPr lang="hu-HU" sz="1450" b="1" dirty="0" smtClean="0"/>
              <a:t> </a:t>
            </a:r>
          </a:p>
          <a:p>
            <a:pPr algn="ctr"/>
            <a:r>
              <a:rPr lang="hu-HU" sz="1450" b="1" dirty="0" err="1" smtClean="0"/>
              <a:t>Biosphere</a:t>
            </a:r>
            <a:r>
              <a:rPr lang="hu-HU" sz="1450" b="1" dirty="0" smtClean="0"/>
              <a:t> </a:t>
            </a:r>
            <a:r>
              <a:rPr lang="hu-HU" sz="1450" b="1" dirty="0" err="1" smtClean="0"/>
              <a:t>Reserve</a:t>
            </a:r>
            <a:endParaRPr lang="hu-HU" sz="1450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49072" y="1658632"/>
            <a:ext cx="35308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Egyenes összekötő 46"/>
          <p:cNvCxnSpPr/>
          <p:nvPr/>
        </p:nvCxnSpPr>
        <p:spPr>
          <a:xfrm flipV="1">
            <a:off x="6113664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zövegdoboz 44"/>
          <p:cNvSpPr txBox="1"/>
          <p:nvPr/>
        </p:nvSpPr>
        <p:spPr>
          <a:xfrm>
            <a:off x="6135624" y="4401599"/>
            <a:ext cx="2939550" cy="181966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2000"/>
              </a:lnSpc>
            </a:pPr>
            <a:r>
              <a:rPr lang="en-US" sz="1400" b="1" spc="-20" dirty="0" smtClean="0"/>
              <a:t>Three rivers region</a:t>
            </a:r>
          </a:p>
          <a:p>
            <a:pPr algn="just">
              <a:lnSpc>
                <a:spcPct val="92000"/>
              </a:lnSpc>
              <a:buFont typeface="Arial" pitchFamily="34" charset="0"/>
              <a:buChar char="•"/>
            </a:pPr>
            <a:r>
              <a:rPr lang="en-US" sz="1000" spc="-20" dirty="0" smtClean="0"/>
              <a:t> </a:t>
            </a:r>
            <a:r>
              <a:rPr lang="en-US" sz="980" spc="-20" dirty="0" smtClean="0"/>
              <a:t>River</a:t>
            </a:r>
            <a:r>
              <a:rPr lang="hu-HU" sz="980" spc="-20" dirty="0" smtClean="0"/>
              <a:t>s</a:t>
            </a:r>
            <a:r>
              <a:rPr lang="en-US" sz="980" spc="-20" dirty="0" smtClean="0"/>
              <a:t> Danube, Drava and Mura played an important role in the formation of the region’s natural landscape</a:t>
            </a:r>
            <a:r>
              <a:rPr lang="hu-HU" sz="980" spc="-20" dirty="0" smtClean="0"/>
              <a:t>;</a:t>
            </a:r>
            <a:endParaRPr lang="en-US" sz="980" spc="-20" dirty="0" smtClean="0"/>
          </a:p>
          <a:p>
            <a:pPr algn="just">
              <a:lnSpc>
                <a:spcPct val="92000"/>
              </a:lnSpc>
              <a:buFont typeface="Arial" pitchFamily="34" charset="0"/>
              <a:buChar char="•"/>
            </a:pPr>
            <a:r>
              <a:rPr lang="en-US" sz="980" spc="-20" dirty="0" smtClean="0"/>
              <a:t> special types of traditional management activities originated here with  </a:t>
            </a:r>
            <a:r>
              <a:rPr lang="en-US" sz="980" spc="-20" dirty="0" err="1" smtClean="0"/>
              <a:t>uni</a:t>
            </a:r>
            <a:r>
              <a:rPr lang="hu-HU" sz="980" spc="-20" dirty="0" smtClean="0"/>
              <a:t>q</a:t>
            </a:r>
            <a:r>
              <a:rPr lang="en-US" sz="980" spc="-20" dirty="0" err="1" smtClean="0"/>
              <a:t>ue</a:t>
            </a:r>
            <a:r>
              <a:rPr lang="en-US" sz="980" spc="-20" dirty="0" smtClean="0"/>
              <a:t> knowledge</a:t>
            </a:r>
            <a:r>
              <a:rPr lang="hu-HU" sz="980" spc="-20" dirty="0" smtClean="0"/>
              <a:t>;</a:t>
            </a:r>
            <a:endParaRPr lang="en-US" sz="980" spc="-20" dirty="0" smtClean="0"/>
          </a:p>
          <a:p>
            <a:pPr algn="just">
              <a:lnSpc>
                <a:spcPct val="92000"/>
              </a:lnSpc>
              <a:buFont typeface="Arial" pitchFamily="34" charset="0"/>
              <a:buChar char="•"/>
            </a:pPr>
            <a:r>
              <a:rPr lang="en-US" sz="980" spc="-20" dirty="0" smtClean="0"/>
              <a:t> people living in the floodplain area learnt how to live together with</a:t>
            </a:r>
            <a:r>
              <a:rPr lang="hu-HU" sz="980" spc="-20" dirty="0" smtClean="0"/>
              <a:t> </a:t>
            </a:r>
            <a:r>
              <a:rPr lang="hu-HU" sz="980" spc="-20" dirty="0" err="1" smtClean="0"/>
              <a:t>otherwise</a:t>
            </a:r>
            <a:r>
              <a:rPr lang="en-US" sz="980" spc="-20" dirty="0" smtClean="0"/>
              <a:t> harmful natural processes, how to </a:t>
            </a:r>
            <a:r>
              <a:rPr lang="hu-HU" sz="980" spc="-20" dirty="0" err="1" smtClean="0"/>
              <a:t>make</a:t>
            </a:r>
            <a:r>
              <a:rPr lang="hu-HU" sz="980" spc="-20" dirty="0" smtClean="0"/>
              <a:t> </a:t>
            </a:r>
            <a:r>
              <a:rPr lang="hu-HU" sz="980" spc="-20" dirty="0" err="1" smtClean="0"/>
              <a:t>use</a:t>
            </a:r>
            <a:r>
              <a:rPr lang="hu-HU" sz="980" spc="-20" dirty="0" smtClean="0"/>
              <a:t> of </a:t>
            </a:r>
            <a:r>
              <a:rPr lang="hu-HU" sz="980" spc="-20" dirty="0" err="1" smtClean="0"/>
              <a:t>floods</a:t>
            </a:r>
            <a:r>
              <a:rPr lang="hu-HU" sz="980" spc="-20" dirty="0" smtClean="0"/>
              <a:t> </a:t>
            </a:r>
            <a:r>
              <a:rPr lang="hu-HU" sz="980" spc="-20" dirty="0" err="1" smtClean="0"/>
              <a:t>as</a:t>
            </a:r>
            <a:r>
              <a:rPr lang="hu-HU" sz="980" spc="-20" dirty="0" smtClean="0"/>
              <a:t> </a:t>
            </a:r>
            <a:r>
              <a:rPr lang="hu-HU" sz="980" spc="-20" dirty="0" err="1" smtClean="0"/>
              <a:t>on</a:t>
            </a:r>
            <a:r>
              <a:rPr lang="hu-HU" sz="980" spc="-20" dirty="0" smtClean="0"/>
              <a:t> </a:t>
            </a:r>
            <a:r>
              <a:rPr lang="en-US" sz="980" spc="-20" dirty="0" smtClean="0"/>
              <a:t>ecosystem service (water, fish, fertile mud, forest etc.)</a:t>
            </a:r>
            <a:r>
              <a:rPr lang="hu-HU" sz="980" spc="-20" dirty="0" smtClean="0"/>
              <a:t>;</a:t>
            </a:r>
            <a:endParaRPr lang="en-US" sz="980" spc="-20" dirty="0" smtClean="0"/>
          </a:p>
          <a:p>
            <a:pPr algn="just">
              <a:lnSpc>
                <a:spcPct val="92000"/>
              </a:lnSpc>
              <a:buFont typeface="Arial" pitchFamily="34" charset="0"/>
              <a:buChar char="•"/>
            </a:pPr>
            <a:r>
              <a:rPr lang="en-US" sz="980" spc="-20" dirty="0" smtClean="0"/>
              <a:t> animal husbandry, forestry, tourism (canoeing etc.)</a:t>
            </a:r>
            <a:r>
              <a:rPr lang="hu-HU" sz="980" spc="-20" dirty="0" smtClean="0"/>
              <a:t>;</a:t>
            </a:r>
            <a:endParaRPr lang="en-US" sz="980" spc="-20" dirty="0" smtClean="0"/>
          </a:p>
          <a:p>
            <a:pPr algn="just">
              <a:lnSpc>
                <a:spcPct val="92000"/>
              </a:lnSpc>
              <a:buFont typeface="Arial" pitchFamily="34" charset="0"/>
              <a:buChar char="•"/>
            </a:pPr>
            <a:r>
              <a:rPr lang="en-US" sz="980" spc="-20" dirty="0" smtClean="0"/>
              <a:t> local product festivals, famous folk events (</a:t>
            </a:r>
            <a:r>
              <a:rPr lang="en-US" sz="980" spc="-20" dirty="0" err="1" smtClean="0"/>
              <a:t>Busójárás</a:t>
            </a:r>
            <a:r>
              <a:rPr lang="en-US" sz="980" spc="-20" dirty="0" smtClean="0"/>
              <a:t> as end-of-winter carnival by the </a:t>
            </a:r>
            <a:r>
              <a:rPr lang="hu-HU" sz="980" spc="-20" dirty="0" smtClean="0"/>
              <a:t>S</a:t>
            </a:r>
            <a:r>
              <a:rPr lang="en-US" sz="980" spc="-20" dirty="0" err="1" smtClean="0"/>
              <a:t>okac</a:t>
            </a:r>
            <a:r>
              <a:rPr lang="en-US" sz="980" spc="-20" dirty="0" smtClean="0"/>
              <a:t> minority)</a:t>
            </a:r>
            <a:r>
              <a:rPr lang="hu-HU" sz="980" spc="-20" dirty="0" smtClean="0"/>
              <a:t>.</a:t>
            </a:r>
            <a:endParaRPr lang="en-US" sz="980" spc="-20" dirty="0" smtClean="0"/>
          </a:p>
        </p:txBody>
      </p:sp>
      <p:sp>
        <p:nvSpPr>
          <p:cNvPr id="59" name="Szövegdoboz 58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agricultural activities</a:t>
            </a:r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zone</a:t>
            </a:r>
            <a:endParaRPr lang="en-US" sz="1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6354" y="2751143"/>
            <a:ext cx="2417762" cy="298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Szövegdoboz 49"/>
          <p:cNvSpPr txBox="1"/>
          <p:nvPr/>
        </p:nvSpPr>
        <p:spPr>
          <a:xfrm rot="1899515">
            <a:off x="5057773" y="2472838"/>
            <a:ext cx="74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b="1" dirty="0" smtClean="0">
                <a:latin typeface="+mj-lt"/>
              </a:rPr>
              <a:t>CROATIA</a:t>
            </a:r>
            <a:endParaRPr lang="hu-HU" sz="1000" b="1" dirty="0">
              <a:latin typeface="+mj-lt"/>
            </a:endParaRPr>
          </a:p>
        </p:txBody>
      </p:sp>
      <p:sp>
        <p:nvSpPr>
          <p:cNvPr id="51" name="Szövegdoboz 50"/>
          <p:cNvSpPr txBox="1"/>
          <p:nvPr/>
        </p:nvSpPr>
        <p:spPr>
          <a:xfrm rot="16200000">
            <a:off x="7639048" y="2472838"/>
            <a:ext cx="74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b="1" dirty="0" smtClean="0">
                <a:latin typeface="+mj-lt"/>
              </a:rPr>
              <a:t>SERBIA</a:t>
            </a:r>
            <a:endParaRPr lang="hu-HU" sz="1000" b="1" dirty="0">
              <a:latin typeface="+mj-lt"/>
            </a:endParaRPr>
          </a:p>
        </p:txBody>
      </p:sp>
      <p:sp>
        <p:nvSpPr>
          <p:cNvPr id="56" name="Szövegdoboz 55"/>
          <p:cNvSpPr txBox="1"/>
          <p:nvPr/>
        </p:nvSpPr>
        <p:spPr>
          <a:xfrm>
            <a:off x="3257548" y="624989"/>
            <a:ext cx="74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</a:rPr>
              <a:t>SLOVENIA</a:t>
            </a:r>
            <a:endParaRPr lang="hu-HU" sz="10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</a:endParaRPr>
          </a:p>
        </p:txBody>
      </p:sp>
      <p:sp>
        <p:nvSpPr>
          <p:cNvPr id="57" name="Szövegdoboz 56"/>
          <p:cNvSpPr txBox="1"/>
          <p:nvPr/>
        </p:nvSpPr>
        <p:spPr>
          <a:xfrm rot="2033930">
            <a:off x="5410960" y="1781324"/>
            <a:ext cx="7429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</a:rPr>
              <a:t>HUNGARY</a:t>
            </a:r>
            <a:endParaRPr lang="hu-HU" sz="10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+mj-lt"/>
            </a:endParaRPr>
          </a:p>
        </p:txBody>
      </p:sp>
      <p:pic>
        <p:nvPicPr>
          <p:cNvPr id="60" name="Kép 59" descr="Abandoned fish pond at Drav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89150" y="320985"/>
            <a:ext cx="985421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Kép 60" descr="Abandoned gravel pit on Drava's floodpla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88380" y="3071311"/>
            <a:ext cx="871200" cy="57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Kép 62" descr="Cardamine pratensi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20765" y="894810"/>
            <a:ext cx="904205" cy="60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Kép 65" descr="Dense vegetation on oxbow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24575" y="123338"/>
            <a:ext cx="871200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Kép 67" descr="Drava river.jpg"/>
          <p:cNvPicPr>
            <a:picLocks noChangeAspect="1"/>
          </p:cNvPicPr>
          <p:nvPr/>
        </p:nvPicPr>
        <p:blipFill>
          <a:blip r:embed="rId11" cstate="print"/>
          <a:srcRect l="1679" t="1487"/>
          <a:stretch>
            <a:fillRect/>
          </a:stretch>
        </p:blipFill>
        <p:spPr>
          <a:xfrm>
            <a:off x="5156072" y="870582"/>
            <a:ext cx="871200" cy="654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Kép 68" descr="Fishing boats.jpg"/>
          <p:cNvPicPr>
            <a:picLocks noChangeAspect="1"/>
          </p:cNvPicPr>
          <p:nvPr/>
        </p:nvPicPr>
        <p:blipFill>
          <a:blip r:embed="rId12" cstate="print"/>
          <a:srcRect l="1933" t="1553"/>
          <a:stretch>
            <a:fillRect/>
          </a:stretch>
        </p:blipFill>
        <p:spPr>
          <a:xfrm>
            <a:off x="4117465" y="3718749"/>
            <a:ext cx="981620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Kép 70" descr="Grazing of wet medows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187075" y="1505798"/>
            <a:ext cx="871200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Kép 71" descr="hodragas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193825" y="2246348"/>
            <a:ext cx="871200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" name="Kép 72" descr="Island in the Danube.jpg"/>
          <p:cNvPicPr>
            <a:picLocks noChangeAspect="1"/>
          </p:cNvPicPr>
          <p:nvPr/>
        </p:nvPicPr>
        <p:blipFill>
          <a:blip r:embed="rId15" cstate="print"/>
          <a:srcRect l="2148" t="3414"/>
          <a:stretch>
            <a:fillRect/>
          </a:stretch>
        </p:blipFill>
        <p:spPr>
          <a:xfrm>
            <a:off x="8181973" y="816290"/>
            <a:ext cx="883147" cy="57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Kép 73" descr="Landscape Drava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8196219" y="3003154"/>
            <a:ext cx="871200" cy="57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6" name="Kép 75" descr="Oxbow with aquatic vegetation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208615" y="3715599"/>
            <a:ext cx="871200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Kép 78" descr="Sunset on Drava river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118060" y="3724533"/>
            <a:ext cx="871200" cy="65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Kép 79" descr="Sunset over the Danube.jpg"/>
          <p:cNvPicPr>
            <a:picLocks noChangeAspect="1"/>
          </p:cNvPicPr>
          <p:nvPr/>
        </p:nvPicPr>
        <p:blipFill>
          <a:blip r:embed="rId19" cstate="print"/>
          <a:srcRect l="28596"/>
          <a:stretch>
            <a:fillRect/>
          </a:stretch>
        </p:blipFill>
        <p:spPr>
          <a:xfrm>
            <a:off x="6190488" y="3718405"/>
            <a:ext cx="976357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" name="Kép 81" descr="Swamp forest with alder (Alnus glutinosa) in Drava region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24973" y="3078061"/>
            <a:ext cx="871200" cy="57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" name="Kép 83" descr="Black poplar (Populus nigra)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120756" y="2809494"/>
            <a:ext cx="579255" cy="87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Kép 43" descr="Fox kid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831337" y="3070842"/>
            <a:ext cx="907984" cy="57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Kép 45" descr="Lucanus cesvus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8169408" y="118482"/>
            <a:ext cx="882000" cy="586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Kép 52" descr="Egretta alba.jpg"/>
          <p:cNvPicPr>
            <a:picLocks noChangeAspect="1"/>
          </p:cNvPicPr>
          <p:nvPr/>
        </p:nvPicPr>
        <p:blipFill>
          <a:blip r:embed="rId24" cstate="print"/>
          <a:srcRect l="932" t="2322"/>
          <a:stretch>
            <a:fillRect/>
          </a:stretch>
        </p:blipFill>
        <p:spPr>
          <a:xfrm>
            <a:off x="3118103" y="2103119"/>
            <a:ext cx="995468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Kép 57" descr="Hyla arborea.jpg"/>
          <p:cNvPicPr>
            <a:picLocks noChangeAspect="1"/>
          </p:cNvPicPr>
          <p:nvPr/>
        </p:nvPicPr>
        <p:blipFill>
          <a:blip r:embed="rId25" cstate="print"/>
          <a:srcRect t="23959" b="12204"/>
          <a:stretch>
            <a:fillRect/>
          </a:stretch>
        </p:blipFill>
        <p:spPr>
          <a:xfrm>
            <a:off x="6952245" y="3248902"/>
            <a:ext cx="417820" cy="399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Kép 66" descr="Kingfisher (Alcedo atthis).jpg"/>
          <p:cNvPicPr>
            <a:picLocks noChangeAspect="1"/>
          </p:cNvPicPr>
          <p:nvPr/>
        </p:nvPicPr>
        <p:blipFill>
          <a:blip r:embed="rId26" cstate="print"/>
          <a:srcRect l="14223" t="5377" r="27630"/>
          <a:stretch>
            <a:fillRect/>
          </a:stretch>
        </p:blipFill>
        <p:spPr>
          <a:xfrm>
            <a:off x="4582104" y="658368"/>
            <a:ext cx="487198" cy="530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Kép 74" descr="Merops apiaster.jpg"/>
          <p:cNvPicPr>
            <a:picLocks noChangeAspect="1"/>
          </p:cNvPicPr>
          <p:nvPr/>
        </p:nvPicPr>
        <p:blipFill>
          <a:blip r:embed="rId27" cstate="print"/>
          <a:srcRect l="27887" t="5084" r="33962"/>
          <a:stretch>
            <a:fillRect/>
          </a:stretch>
        </p:blipFill>
        <p:spPr>
          <a:xfrm flipH="1">
            <a:off x="8677656" y="3685031"/>
            <a:ext cx="394504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Kép 80" descr="'racka' sheep.JPG"/>
          <p:cNvPicPr>
            <a:picLocks noChangeAspect="1"/>
          </p:cNvPicPr>
          <p:nvPr/>
        </p:nvPicPr>
        <p:blipFill>
          <a:blip r:embed="rId28" cstate="print"/>
          <a:srcRect t="2307"/>
          <a:stretch>
            <a:fillRect/>
          </a:stretch>
        </p:blipFill>
        <p:spPr>
          <a:xfrm>
            <a:off x="5097873" y="6144768"/>
            <a:ext cx="985421" cy="64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Kép 85" descr="White storks (Cicoinia ciconia) on nest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6184256" y="1623606"/>
            <a:ext cx="982800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" name="Kép 86" descr="Wilde boar (Sus scrofa).jpg"/>
          <p:cNvPicPr>
            <a:picLocks noChangeAspect="1"/>
          </p:cNvPicPr>
          <p:nvPr/>
        </p:nvPicPr>
        <p:blipFill>
          <a:blip r:embed="rId30" cstate="print"/>
          <a:srcRect t="10208" b="8437"/>
          <a:stretch>
            <a:fillRect/>
          </a:stretch>
        </p:blipFill>
        <p:spPr>
          <a:xfrm>
            <a:off x="3118104" y="1609344"/>
            <a:ext cx="997200" cy="429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Kép 64" descr="'buso' folk costum of Croatian minorities.JPG"/>
          <p:cNvPicPr>
            <a:picLocks noChangeAspect="1"/>
          </p:cNvPicPr>
          <p:nvPr/>
        </p:nvPicPr>
        <p:blipFill>
          <a:blip r:embed="rId31" cstate="print"/>
          <a:srcRect r="11961"/>
          <a:stretch>
            <a:fillRect/>
          </a:stretch>
        </p:blipFill>
        <p:spPr>
          <a:xfrm>
            <a:off x="5468940" y="5237568"/>
            <a:ext cx="575244" cy="87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Kép 69" descr="Canoeing on Danube.jp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8109165" y="6144704"/>
            <a:ext cx="961200" cy="64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Kép 76" descr="'Danube wash' folk costum of Croatian minority.JPG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5467188" y="4423752"/>
            <a:ext cx="576000" cy="7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8" name="Kép 87" descr="Local product at Nature Festival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7178040" y="6144048"/>
            <a:ext cx="854400" cy="64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0" name="Kép 89" descr="Visitor center at Dr vaszentes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6142254" y="6147936"/>
            <a:ext cx="961200" cy="64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1" name="Kép 90" descr="Ardea cinierea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7276053" y="3721608"/>
            <a:ext cx="557848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668</Words>
  <Application>Microsoft Office PowerPoint</Application>
  <PresentationFormat>Diavetítés a képernyőre (4:3 oldalarány)</PresentationFormat>
  <Paragraphs>97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193</cp:revision>
  <dcterms:created xsi:type="dcterms:W3CDTF">2013-03-11T12:06:00Z</dcterms:created>
  <dcterms:modified xsi:type="dcterms:W3CDTF">2013-05-15T13:06:58Z</dcterms:modified>
</cp:coreProperties>
</file>