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EBCA-6A21-4397-9DE6-2FCD59096526}" type="datetimeFigureOut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86F12-1455-4312-B405-7FAA6E03C7A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78955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193A-319F-4326-A1C2-BB1A92FA569D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2B9A-1DEC-42BB-A4FC-F270DEDAE09E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F4736-B113-41F9-ABDF-4D3F5C5EB2F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807B-5DB0-4B70-98AB-B4B6DB45C2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BA7E-7798-4B82-9C8D-8F11C8EEC8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B334-214F-4A23-B4D0-ADCF61AA709F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DBFA6-FFC1-4F7B-A55B-60669903AFC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E86B9-5207-4F85-9439-1677AF1BB74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1974-F512-4DC6-B8E3-90872D5D2CE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B794-DE51-4887-AFA2-F9B65A395B7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5F2A-47BB-4B78-9BE6-C73290EC16D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5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F366-FC9E-4839-9431-05E34169F93B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http://www.termeszetvedelem.hu/" TargetMode="External"/><Relationship Id="rId18" Type="http://schemas.openxmlformats.org/officeDocument/2006/relationships/image" Target="../media/image13.jpeg"/><Relationship Id="rId26" Type="http://schemas.openxmlformats.org/officeDocument/2006/relationships/image" Target="../media/image21.jpeg"/><Relationship Id="rId3" Type="http://schemas.openxmlformats.org/officeDocument/2006/relationships/image" Target="../media/image2.jpeg"/><Relationship Id="rId21" Type="http://schemas.openxmlformats.org/officeDocument/2006/relationships/image" Target="../media/image16.jpeg"/><Relationship Id="rId7" Type="http://schemas.openxmlformats.org/officeDocument/2006/relationships/image" Target="../media/image6.jpeg"/><Relationship Id="rId12" Type="http://schemas.openxmlformats.org/officeDocument/2006/relationships/hyperlink" Target="http://www.anp.hu/anp/anp.nemzetipark.gov.hu" TargetMode="External"/><Relationship Id="rId17" Type="http://schemas.openxmlformats.org/officeDocument/2006/relationships/image" Target="../media/image12.jpeg"/><Relationship Id="rId25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hyperlink" Target="http://www.knp.hu/" TargetMode="External"/><Relationship Id="rId24" Type="http://schemas.openxmlformats.org/officeDocument/2006/relationships/image" Target="../media/image19.jpeg"/><Relationship Id="rId5" Type="http://schemas.openxmlformats.org/officeDocument/2006/relationships/image" Target="../media/image4.jpeg"/><Relationship Id="rId15" Type="http://schemas.openxmlformats.org/officeDocument/2006/relationships/image" Target="../media/image10.jpeg"/><Relationship Id="rId23" Type="http://schemas.openxmlformats.org/officeDocument/2006/relationships/image" Target="../media/image18.jpeg"/><Relationship Id="rId10" Type="http://schemas.openxmlformats.org/officeDocument/2006/relationships/hyperlink" Target="mailto:info@hnp.hu" TargetMode="External"/><Relationship Id="rId19" Type="http://schemas.openxmlformats.org/officeDocument/2006/relationships/image" Target="../media/image14.jpeg"/><Relationship Id="rId4" Type="http://schemas.openxmlformats.org/officeDocument/2006/relationships/image" Target="../media/image3.jpeg"/><Relationship Id="rId9" Type="http://schemas.openxmlformats.org/officeDocument/2006/relationships/image" Target="../media/image8.emf"/><Relationship Id="rId14" Type="http://schemas.openxmlformats.org/officeDocument/2006/relationships/image" Target="../media/image9.jpeg"/><Relationship Id="rId2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26" Type="http://schemas.openxmlformats.org/officeDocument/2006/relationships/image" Target="../media/image44.jpeg"/><Relationship Id="rId3" Type="http://schemas.openxmlformats.org/officeDocument/2006/relationships/image" Target="../media/image22.jpeg"/><Relationship Id="rId21" Type="http://schemas.openxmlformats.org/officeDocument/2006/relationships/image" Target="../media/image39.jpeg"/><Relationship Id="rId34" Type="http://schemas.openxmlformats.org/officeDocument/2006/relationships/image" Target="../media/image52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5" Type="http://schemas.openxmlformats.org/officeDocument/2006/relationships/image" Target="../media/image43.jpeg"/><Relationship Id="rId3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4.jpeg"/><Relationship Id="rId20" Type="http://schemas.openxmlformats.org/officeDocument/2006/relationships/image" Target="../media/image38.jpeg"/><Relationship Id="rId29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emf"/><Relationship Id="rId11" Type="http://schemas.openxmlformats.org/officeDocument/2006/relationships/image" Target="../media/image29.jpeg"/><Relationship Id="rId24" Type="http://schemas.openxmlformats.org/officeDocument/2006/relationships/image" Target="../media/image42.jpeg"/><Relationship Id="rId32" Type="http://schemas.openxmlformats.org/officeDocument/2006/relationships/image" Target="../media/image50.jpeg"/><Relationship Id="rId5" Type="http://schemas.openxmlformats.org/officeDocument/2006/relationships/image" Target="../media/image23.emf"/><Relationship Id="rId15" Type="http://schemas.openxmlformats.org/officeDocument/2006/relationships/image" Target="../media/image33.jpeg"/><Relationship Id="rId23" Type="http://schemas.openxmlformats.org/officeDocument/2006/relationships/image" Target="../media/image41.jpeg"/><Relationship Id="rId28" Type="http://schemas.openxmlformats.org/officeDocument/2006/relationships/image" Target="../media/image46.jpeg"/><Relationship Id="rId36" Type="http://schemas.openxmlformats.org/officeDocument/2006/relationships/image" Target="../media/image54.jpeg"/><Relationship Id="rId10" Type="http://schemas.openxmlformats.org/officeDocument/2006/relationships/image" Target="../media/image28.jpeg"/><Relationship Id="rId19" Type="http://schemas.openxmlformats.org/officeDocument/2006/relationships/image" Target="../media/image37.jpeg"/><Relationship Id="rId31" Type="http://schemas.openxmlformats.org/officeDocument/2006/relationships/image" Target="../media/image49.jpeg"/><Relationship Id="rId4" Type="http://schemas.openxmlformats.org/officeDocument/2006/relationships/image" Target="../media/image5.emf"/><Relationship Id="rId9" Type="http://schemas.openxmlformats.org/officeDocument/2006/relationships/image" Target="../media/image27.jpeg"/><Relationship Id="rId14" Type="http://schemas.openxmlformats.org/officeDocument/2006/relationships/image" Target="../media/image32.jpeg"/><Relationship Id="rId22" Type="http://schemas.openxmlformats.org/officeDocument/2006/relationships/image" Target="../media/image40.jpeg"/><Relationship Id="rId27" Type="http://schemas.openxmlformats.org/officeDocument/2006/relationships/image" Target="../media/image45.jpeg"/><Relationship Id="rId30" Type="http://schemas.openxmlformats.org/officeDocument/2006/relationships/image" Target="../media/image48.jpeg"/><Relationship Id="rId35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Kép 60" descr="kn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28539" y="5440730"/>
            <a:ext cx="688677" cy="900000"/>
          </a:xfrm>
          <a:prstGeom prst="roundRect">
            <a:avLst>
              <a:gd name="adj" fmla="val 50000"/>
            </a:avLst>
          </a:prstGeom>
        </p:spPr>
      </p:pic>
      <p:pic>
        <p:nvPicPr>
          <p:cNvPr id="44" name="Kép 43" descr="KiskunságiNPI_Natron puszt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9267" y="2960584"/>
            <a:ext cx="270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5" name="Csoportba foglalás 54"/>
          <p:cNvGrpSpPr/>
          <p:nvPr/>
        </p:nvGrpSpPr>
        <p:grpSpPr>
          <a:xfrm>
            <a:off x="2886075" y="60302"/>
            <a:ext cx="3333750" cy="2217562"/>
            <a:chOff x="2895600" y="117452"/>
            <a:chExt cx="3333750" cy="2217562"/>
          </a:xfrm>
        </p:grpSpPr>
        <p:pic>
          <p:nvPicPr>
            <p:cNvPr id="47" name="Kép 46" descr="BR_orszagos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14662" y="117452"/>
              <a:ext cx="3133725" cy="22175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34026" y="1411289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Szövegdoboz 47"/>
            <p:cNvSpPr txBox="1"/>
            <p:nvPr/>
          </p:nvSpPr>
          <p:spPr>
            <a:xfrm>
              <a:off x="2895600" y="228600"/>
              <a:ext cx="2314575" cy="461665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200" b="1" dirty="0" err="1" smtClean="0"/>
                <a:t>Biosphere</a:t>
              </a:r>
              <a:r>
                <a:rPr lang="hu-HU" sz="1200" b="1" dirty="0" smtClean="0"/>
                <a:t> </a:t>
              </a:r>
              <a:r>
                <a:rPr lang="hu-HU" sz="1200" b="1" dirty="0" err="1" smtClean="0"/>
                <a:t>Reserves</a:t>
              </a:r>
              <a:r>
                <a:rPr lang="hu-HU" sz="1200" b="1" dirty="0" smtClean="0"/>
                <a:t> of</a:t>
              </a:r>
              <a:br>
                <a:rPr lang="hu-HU" sz="1200" b="1" dirty="0" smtClean="0"/>
              </a:br>
              <a:r>
                <a:rPr lang="hu-HU" sz="1200" b="1" dirty="0" smtClean="0"/>
                <a:t>Hungary</a:t>
              </a:r>
              <a:endParaRPr lang="hu-HU" sz="1200" b="1" dirty="0"/>
            </a:p>
          </p:txBody>
        </p:sp>
        <p:sp>
          <p:nvSpPr>
            <p:cNvPr id="49" name="Szövegdoboz 48"/>
            <p:cNvSpPr txBox="1"/>
            <p:nvPr/>
          </p:nvSpPr>
          <p:spPr>
            <a:xfrm>
              <a:off x="4933950" y="29081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Aggtelek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0" name="Szövegdoboz 49"/>
            <p:cNvSpPr txBox="1"/>
            <p:nvPr/>
          </p:nvSpPr>
          <p:spPr>
            <a:xfrm>
              <a:off x="3038475" y="8908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Lake Fertő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1" name="Szövegdoboz 50"/>
            <p:cNvSpPr txBox="1"/>
            <p:nvPr/>
          </p:nvSpPr>
          <p:spPr>
            <a:xfrm>
              <a:off x="4343400" y="114806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Kiskunság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2" name="Szövegdoboz 51"/>
            <p:cNvSpPr txBox="1"/>
            <p:nvPr/>
          </p:nvSpPr>
          <p:spPr>
            <a:xfrm>
              <a:off x="4062412" y="64323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Pilis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3" name="Szövegdoboz 52"/>
            <p:cNvSpPr txBox="1"/>
            <p:nvPr/>
          </p:nvSpPr>
          <p:spPr>
            <a:xfrm>
              <a:off x="5153025" y="9289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Hortobágy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4" name="Szövegdoboz 53"/>
            <p:cNvSpPr txBox="1"/>
            <p:nvPr/>
          </p:nvSpPr>
          <p:spPr>
            <a:xfrm>
              <a:off x="3181350" y="1452860"/>
              <a:ext cx="1323975" cy="3693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err="1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Mura-Drava-Danube</a:t>
              </a:r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 TBR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</p:grpSp>
      <p:sp>
        <p:nvSpPr>
          <p:cNvPr id="20" name="Szövegdoboz 19"/>
          <p:cNvSpPr txBox="1"/>
          <p:nvPr/>
        </p:nvSpPr>
        <p:spPr>
          <a:xfrm>
            <a:off x="76302" y="748907"/>
            <a:ext cx="2962275" cy="216982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Botany, </a:t>
            </a:r>
            <a:r>
              <a:rPr lang="en-US" sz="1400" b="1" dirty="0" err="1" smtClean="0"/>
              <a:t>colours</a:t>
            </a:r>
            <a:r>
              <a:rPr lang="en-US" sz="1400" b="1" dirty="0" smtClean="0"/>
              <a:t> and scents</a:t>
            </a:r>
          </a:p>
          <a:p>
            <a:pPr algn="just"/>
            <a:r>
              <a:rPr lang="en-US" sz="1100" dirty="0" err="1" smtClean="0"/>
              <a:t>Kiskunság</a:t>
            </a:r>
            <a:r>
              <a:rPr lang="hu-HU" sz="1100" dirty="0" smtClean="0"/>
              <a:t> is</a:t>
            </a:r>
            <a:r>
              <a:rPr lang="en-US" sz="1100" dirty="0" smtClean="0"/>
              <a:t> located between two rivers. </a:t>
            </a:r>
            <a:r>
              <a:rPr lang="hu-HU" sz="1100" dirty="0" err="1" smtClean="0"/>
              <a:t>Drifting</a:t>
            </a:r>
            <a:r>
              <a:rPr lang="en-US" sz="1100" dirty="0" smtClean="0"/>
              <a:t> sand</a:t>
            </a:r>
            <a:r>
              <a:rPr lang="hu-HU" sz="1100" dirty="0" smtClean="0"/>
              <a:t> </a:t>
            </a:r>
            <a:r>
              <a:rPr lang="en-US" sz="1100" dirty="0" smtClean="0"/>
              <a:t>dunes, large alkaline steppes and wetlands also appear here</a:t>
            </a:r>
            <a:r>
              <a:rPr lang="hu-HU" sz="1100" dirty="0" smtClean="0"/>
              <a:t> </a:t>
            </a:r>
            <a:r>
              <a:rPr lang="hu-HU" sz="1100" dirty="0" err="1" smtClean="0"/>
              <a:t>with</a:t>
            </a:r>
            <a:r>
              <a:rPr lang="hu-HU" sz="1100" dirty="0" smtClean="0"/>
              <a:t> species </a:t>
            </a:r>
            <a:r>
              <a:rPr lang="hu-HU" sz="1100" dirty="0" err="1" smtClean="0"/>
              <a:t>such</a:t>
            </a:r>
            <a:r>
              <a:rPr lang="hu-HU" sz="1100" dirty="0" smtClean="0"/>
              <a:t> </a:t>
            </a:r>
            <a:r>
              <a:rPr lang="hu-HU" sz="1100" dirty="0" err="1" smtClean="0"/>
              <a:t>as</a:t>
            </a:r>
            <a:r>
              <a:rPr lang="en-US" sz="1100" dirty="0" smtClean="0"/>
              <a:t>:</a:t>
            </a:r>
            <a:endParaRPr lang="en-US" sz="1100" i="1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dirty="0" smtClean="0"/>
              <a:t>Alkanet </a:t>
            </a:r>
            <a:r>
              <a:rPr lang="en-US" sz="1100" i="1" dirty="0" smtClean="0"/>
              <a:t>(</a:t>
            </a:r>
            <a:r>
              <a:rPr lang="en-US" sz="1100" i="1" dirty="0" err="1" smtClean="0"/>
              <a:t>Alkanna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tinctoria</a:t>
            </a:r>
            <a:r>
              <a:rPr lang="en-US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dirty="0" smtClean="0"/>
              <a:t>Common </a:t>
            </a:r>
            <a:r>
              <a:rPr lang="en-US" sz="1100" dirty="0" err="1" smtClean="0"/>
              <a:t>Corncockle</a:t>
            </a:r>
            <a:r>
              <a:rPr lang="en-US" sz="1100" dirty="0" smtClean="0"/>
              <a:t> </a:t>
            </a:r>
            <a:r>
              <a:rPr lang="en-US" sz="1100" i="1" dirty="0" smtClean="0"/>
              <a:t>(</a:t>
            </a:r>
            <a:r>
              <a:rPr lang="en-US" sz="1100" i="1" dirty="0" err="1" smtClean="0"/>
              <a:t>Agrostemma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githago</a:t>
            </a:r>
            <a:r>
              <a:rPr lang="en-US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dirty="0" smtClean="0"/>
              <a:t>Globe Thistle </a:t>
            </a:r>
            <a:r>
              <a:rPr lang="en-US" sz="1100" i="1" dirty="0" smtClean="0"/>
              <a:t>(</a:t>
            </a:r>
            <a:r>
              <a:rPr lang="en-US" sz="1100" i="1" dirty="0" err="1" smtClean="0"/>
              <a:t>Echinops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ruthenicus</a:t>
            </a:r>
            <a:r>
              <a:rPr lang="en-US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dirty="0" smtClean="0"/>
              <a:t>Early Spider Orchid </a:t>
            </a:r>
            <a:r>
              <a:rPr lang="en-US" sz="1100" i="1" dirty="0" smtClean="0"/>
              <a:t>(</a:t>
            </a:r>
            <a:r>
              <a:rPr lang="en-US" sz="1100" i="1" dirty="0" err="1" smtClean="0"/>
              <a:t>Ophrys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sphegodes</a:t>
            </a:r>
            <a:r>
              <a:rPr lang="en-US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dirty="0" smtClean="0"/>
              <a:t>Green-winged Orchid </a:t>
            </a:r>
            <a:r>
              <a:rPr lang="en-US" sz="1100" i="1" dirty="0" smtClean="0"/>
              <a:t>(</a:t>
            </a:r>
            <a:r>
              <a:rPr lang="en-US" sz="1100" i="1" dirty="0" err="1" smtClean="0"/>
              <a:t>Orchis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morio</a:t>
            </a:r>
            <a:r>
              <a:rPr lang="en-US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dirty="0" smtClean="0"/>
              <a:t>Pheasant’s Eye </a:t>
            </a:r>
            <a:r>
              <a:rPr lang="en-US" sz="1100" i="1" dirty="0" smtClean="0"/>
              <a:t>(Adonis </a:t>
            </a:r>
            <a:r>
              <a:rPr lang="en-US" sz="1100" i="1" dirty="0" err="1" smtClean="0"/>
              <a:t>vernalis</a:t>
            </a:r>
            <a:r>
              <a:rPr lang="en-US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i="1" dirty="0" smtClean="0"/>
              <a:t> </a:t>
            </a:r>
            <a:r>
              <a:rPr lang="en-US" sz="1100" spc="-10" dirty="0" smtClean="0"/>
              <a:t>Endemic Long-lasting Pink </a:t>
            </a:r>
            <a:r>
              <a:rPr lang="en-US" sz="1100" i="1" spc="-10" dirty="0" smtClean="0"/>
              <a:t>(Dianthus </a:t>
            </a:r>
            <a:r>
              <a:rPr lang="en-US" sz="1100" i="1" spc="-10" dirty="0" err="1" smtClean="0"/>
              <a:t>diutinus</a:t>
            </a:r>
            <a:r>
              <a:rPr lang="en-US" sz="1100" i="1" spc="-10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en-US" sz="1100" dirty="0" smtClean="0"/>
              <a:t> Siberian Iris </a:t>
            </a:r>
            <a:r>
              <a:rPr lang="en-US" sz="1100" i="1" dirty="0" smtClean="0"/>
              <a:t>(Iris </a:t>
            </a:r>
            <a:r>
              <a:rPr lang="en-US" sz="1100" i="1" dirty="0" err="1" smtClean="0"/>
              <a:t>sibirica</a:t>
            </a:r>
            <a:r>
              <a:rPr lang="en-US" sz="1100" i="1" dirty="0" smtClean="0"/>
              <a:t>) </a:t>
            </a:r>
            <a:r>
              <a:rPr lang="en-US" sz="1100" spc="-20" dirty="0" smtClean="0"/>
              <a:t>etc.</a:t>
            </a:r>
          </a:p>
        </p:txBody>
      </p:sp>
      <p:pic>
        <p:nvPicPr>
          <p:cNvPr id="6" name="Kép 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697573" y="692698"/>
            <a:ext cx="1834867" cy="11521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372200" y="2042264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100" b="1" dirty="0" smtClean="0"/>
              <a:t>Kiskunság</a:t>
            </a:r>
          </a:p>
          <a:p>
            <a:pPr algn="ctr"/>
            <a:r>
              <a:rPr lang="hu-HU" sz="2100" b="1" dirty="0" err="1" smtClean="0"/>
              <a:t>Biosphere</a:t>
            </a:r>
            <a:r>
              <a:rPr lang="hu-HU" sz="2100" b="1" dirty="0" smtClean="0"/>
              <a:t> </a:t>
            </a:r>
            <a:r>
              <a:rPr lang="hu-HU" sz="2100" b="1" dirty="0" err="1" smtClean="0"/>
              <a:t>Reserve</a:t>
            </a:r>
            <a:endParaRPr lang="hu-HU" sz="2100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372200" y="4957718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2013</a:t>
            </a:r>
            <a:endParaRPr lang="hu-HU" sz="2000" b="1" dirty="0"/>
          </a:p>
        </p:txBody>
      </p:sp>
      <p:pic>
        <p:nvPicPr>
          <p:cNvPr id="1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740350" y="5517232"/>
            <a:ext cx="792090" cy="792088"/>
          </a:xfrm>
          <a:prstGeom prst="ellipse">
            <a:avLst/>
          </a:prstGeom>
          <a:noFill/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11864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76304" y="3630785"/>
            <a:ext cx="2962275" cy="190513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400" b="1" dirty="0" smtClean="0"/>
              <a:t>Zoological values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en-US" sz="1100" spc="-10" dirty="0" smtClean="0"/>
              <a:t>more than 85.000 insect, 260 bird, 79 </a:t>
            </a:r>
            <a:r>
              <a:rPr lang="en-US" sz="1100" spc="-10" dirty="0" err="1" smtClean="0"/>
              <a:t>mollus</a:t>
            </a:r>
            <a:r>
              <a:rPr lang="hu-HU" sz="1100" spc="-10" dirty="0" smtClean="0"/>
              <a:t>c</a:t>
            </a:r>
            <a:r>
              <a:rPr lang="en-US" sz="1100" spc="-10" dirty="0" smtClean="0"/>
              <a:t>, 48 mammal, 32 fish, 11 amphibian</a:t>
            </a:r>
            <a:r>
              <a:rPr lang="hu-HU" sz="1100" spc="-10" dirty="0" smtClean="0"/>
              <a:t> and</a:t>
            </a:r>
            <a:r>
              <a:rPr lang="en-US" sz="1100" spc="-10" dirty="0" smtClean="0"/>
              <a:t> 10 reptile species have been observed here;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100" spc="-40" dirty="0" smtClean="0"/>
              <a:t> </a:t>
            </a:r>
            <a:r>
              <a:rPr lang="en-US" sz="1100" dirty="0" smtClean="0"/>
              <a:t>the endemic Hungarian </a:t>
            </a:r>
            <a:r>
              <a:rPr lang="hu-HU" sz="1100" dirty="0" smtClean="0"/>
              <a:t>M</a:t>
            </a:r>
            <a:r>
              <a:rPr lang="en-US" sz="1100" dirty="0" err="1" smtClean="0"/>
              <a:t>eadow</a:t>
            </a:r>
            <a:r>
              <a:rPr lang="en-US" sz="1100" dirty="0" smtClean="0"/>
              <a:t> </a:t>
            </a:r>
            <a:r>
              <a:rPr lang="hu-HU" sz="1100" dirty="0" smtClean="0"/>
              <a:t>V</a:t>
            </a:r>
            <a:r>
              <a:rPr lang="en-US" sz="1100" dirty="0" err="1" smtClean="0"/>
              <a:t>iper</a:t>
            </a:r>
            <a:r>
              <a:rPr lang="en-US" sz="1100" dirty="0" smtClean="0"/>
              <a:t> </a:t>
            </a:r>
            <a:r>
              <a:rPr lang="en-US" sz="1100" i="1" dirty="0" smtClean="0"/>
              <a:t>(</a:t>
            </a:r>
            <a:r>
              <a:rPr lang="en-US" sz="1100" i="1" dirty="0" err="1" smtClean="0"/>
              <a:t>Vipera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ursinii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rakosiensis</a:t>
            </a:r>
            <a:r>
              <a:rPr lang="en-US" sz="1100" i="1" dirty="0" smtClean="0"/>
              <a:t>) </a:t>
            </a:r>
            <a:r>
              <a:rPr lang="en-US" sz="1100" dirty="0" smtClean="0"/>
              <a:t>is a small venomous snake  which lives only in </a:t>
            </a:r>
            <a:r>
              <a:rPr lang="hu-HU" sz="1100" dirty="0" err="1" smtClean="0"/>
              <a:t>Carpathian</a:t>
            </a:r>
            <a:r>
              <a:rPr lang="hu-HU" sz="1100" dirty="0" smtClean="0"/>
              <a:t> </a:t>
            </a:r>
            <a:r>
              <a:rPr lang="hu-HU" sz="1100" dirty="0" err="1" smtClean="0"/>
              <a:t>Basin</a:t>
            </a:r>
            <a:r>
              <a:rPr lang="en-US" sz="1100" spc="-4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100" spc="-10" dirty="0" smtClean="0"/>
              <a:t> the </a:t>
            </a:r>
            <a:r>
              <a:rPr lang="hu-HU" sz="1100" spc="-10" dirty="0" smtClean="0"/>
              <a:t>O</a:t>
            </a:r>
            <a:r>
              <a:rPr lang="en-US" sz="1100" spc="-10" dirty="0" err="1" smtClean="0"/>
              <a:t>tter</a:t>
            </a:r>
            <a:r>
              <a:rPr lang="en-US" sz="1100" spc="-10" dirty="0" smtClean="0"/>
              <a:t> </a:t>
            </a:r>
            <a:r>
              <a:rPr lang="en-US" sz="1100" i="1" spc="-10" dirty="0" smtClean="0"/>
              <a:t>(</a:t>
            </a:r>
            <a:r>
              <a:rPr lang="en-US" sz="1100" i="1" spc="-10" dirty="0" err="1" smtClean="0"/>
              <a:t>Lutra</a:t>
            </a:r>
            <a:r>
              <a:rPr lang="en-US" sz="1100" i="1" spc="-10" dirty="0" smtClean="0"/>
              <a:t> </a:t>
            </a:r>
            <a:r>
              <a:rPr lang="en-US" sz="1100" i="1" spc="-10" dirty="0" err="1" smtClean="0"/>
              <a:t>lutra</a:t>
            </a:r>
            <a:r>
              <a:rPr lang="en-US" sz="1100" i="1" spc="-10" dirty="0" smtClean="0"/>
              <a:t>) </a:t>
            </a:r>
            <a:r>
              <a:rPr lang="en-US" sz="1100" spc="-10" dirty="0" smtClean="0"/>
              <a:t>lives in the wetlands;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100" spc="-10" dirty="0" smtClean="0"/>
              <a:t> the short grass steppes are important habitats for European Ground Squirrels </a:t>
            </a:r>
            <a:r>
              <a:rPr lang="en-US" sz="1100" i="1" spc="-10" dirty="0" smtClean="0"/>
              <a:t>(</a:t>
            </a:r>
            <a:r>
              <a:rPr lang="en-US" sz="1100" i="1" spc="-10" dirty="0" err="1" smtClean="0"/>
              <a:t>Spermophilus</a:t>
            </a:r>
            <a:r>
              <a:rPr lang="en-US" sz="1100" i="1" spc="-10" dirty="0" smtClean="0"/>
              <a:t> </a:t>
            </a:r>
            <a:r>
              <a:rPr lang="en-US" sz="1100" i="1" spc="-10" dirty="0" err="1" smtClean="0"/>
              <a:t>citellus</a:t>
            </a:r>
            <a:r>
              <a:rPr lang="en-US" sz="1100" i="1" spc="-10" dirty="0" smtClean="0"/>
              <a:t>)</a:t>
            </a:r>
            <a:r>
              <a:rPr lang="en-US" sz="1100" spc="-10" dirty="0" smtClean="0"/>
              <a:t> etc.</a:t>
            </a:r>
          </a:p>
        </p:txBody>
      </p:sp>
      <p:sp>
        <p:nvSpPr>
          <p:cNvPr id="22" name="Szövegdoboz 21"/>
          <p:cNvSpPr txBox="1"/>
          <p:nvPr/>
        </p:nvSpPr>
        <p:spPr>
          <a:xfrm>
            <a:off x="3106874" y="6403964"/>
            <a:ext cx="2930252" cy="36933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spc="-10" dirty="0" smtClean="0"/>
              <a:t>Photos by</a:t>
            </a:r>
            <a:r>
              <a:rPr lang="hu-HU" sz="900" b="1" spc="-10" dirty="0" smtClean="0"/>
              <a:t>: </a:t>
            </a:r>
            <a:r>
              <a:rPr lang="hu-HU" sz="900" spc="-10" dirty="0" smtClean="0"/>
              <a:t>Ádám, </a:t>
            </a:r>
            <a:r>
              <a:rPr lang="hu-HU" sz="900" spc="-10" dirty="0" smtClean="0"/>
              <a:t>Sz.; Aradi, E.; Bata</a:t>
            </a:r>
            <a:r>
              <a:rPr lang="hu-HU" sz="900" spc="-10" dirty="0" smtClean="0"/>
              <a:t>, K.; Váczi, O.; </a:t>
            </a:r>
            <a:r>
              <a:rPr lang="hu-HU" sz="900" spc="-10" dirty="0" err="1" smtClean="0"/>
              <a:t>Virók</a:t>
            </a:r>
            <a:r>
              <a:rPr lang="hu-HU" sz="900" spc="-10" dirty="0" smtClean="0"/>
              <a:t>, V.;</a:t>
            </a:r>
          </a:p>
          <a:p>
            <a:pPr algn="ctr"/>
            <a:r>
              <a:rPr lang="hu-HU" sz="900" spc="-20" dirty="0" smtClean="0"/>
              <a:t>and </a:t>
            </a:r>
            <a:r>
              <a:rPr lang="hu-HU" sz="900" spc="-20" dirty="0" err="1" smtClean="0"/>
              <a:t>the</a:t>
            </a:r>
            <a:r>
              <a:rPr lang="hu-HU" sz="900" spc="-20" dirty="0" smtClean="0"/>
              <a:t> </a:t>
            </a:r>
            <a:r>
              <a:rPr lang="hu-HU" sz="900" spc="-20" dirty="0" err="1" smtClean="0"/>
              <a:t>archivum</a:t>
            </a:r>
            <a:r>
              <a:rPr lang="hu-HU" sz="900" spc="-20" dirty="0" smtClean="0"/>
              <a:t> of </a:t>
            </a:r>
            <a:r>
              <a:rPr lang="hu-HU" sz="900" spc="-20" dirty="0" err="1" smtClean="0"/>
              <a:t>the</a:t>
            </a:r>
            <a:r>
              <a:rPr lang="hu-HU" sz="900" spc="-20" dirty="0" smtClean="0"/>
              <a:t> Kiskunság National Park </a:t>
            </a:r>
            <a:r>
              <a:rPr lang="hu-HU" sz="900" spc="-20" dirty="0" err="1" smtClean="0"/>
              <a:t>Directorate</a:t>
            </a:r>
            <a:endParaRPr lang="en-US" sz="900" spc="-20" dirty="0"/>
          </a:p>
        </p:txBody>
      </p:sp>
      <p:cxnSp>
        <p:nvCxnSpPr>
          <p:cNvPr id="43" name="Egyenes összekötő 42"/>
          <p:cNvCxnSpPr/>
          <p:nvPr/>
        </p:nvCxnSpPr>
        <p:spPr>
          <a:xfrm flipV="1">
            <a:off x="3059832" y="6803751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66026" y="1828800"/>
            <a:ext cx="1225199" cy="2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57" name="Lekerekített téglalap 56"/>
          <p:cNvSpPr/>
          <p:nvPr/>
        </p:nvSpPr>
        <p:spPr>
          <a:xfrm>
            <a:off x="4461067" y="1049057"/>
            <a:ext cx="813334" cy="336884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9" name="Szövegdoboz 58"/>
          <p:cNvSpPr txBox="1"/>
          <p:nvPr/>
        </p:nvSpPr>
        <p:spPr>
          <a:xfrm>
            <a:off x="3097349" y="2289264"/>
            <a:ext cx="2930252" cy="407803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More information and contacts</a:t>
            </a:r>
          </a:p>
          <a:p>
            <a:pPr algn="ctr">
              <a:spcBef>
                <a:spcPts val="600"/>
              </a:spcBef>
            </a:pPr>
            <a:r>
              <a:rPr lang="hu-HU" sz="1000" b="1" dirty="0" smtClean="0"/>
              <a:t>Kiskunság</a:t>
            </a:r>
            <a:r>
              <a:rPr lang="en-US" sz="1000" b="1" dirty="0" smtClean="0"/>
              <a:t> National Park Directorate</a:t>
            </a:r>
            <a:br>
              <a:rPr lang="en-US" sz="1000" b="1" dirty="0" smtClean="0"/>
            </a:br>
            <a:r>
              <a:rPr lang="en-US" sz="1000" dirty="0" smtClean="0"/>
              <a:t>HU-</a:t>
            </a:r>
            <a:r>
              <a:rPr lang="hu-HU" sz="1000" dirty="0" smtClean="0"/>
              <a:t>6000</a:t>
            </a:r>
            <a:r>
              <a:rPr lang="en-US" sz="1000" dirty="0" smtClean="0"/>
              <a:t> </a:t>
            </a:r>
            <a:r>
              <a:rPr lang="hu-HU" sz="1000" dirty="0" smtClean="0"/>
              <a:t>Kecskemét</a:t>
            </a:r>
            <a:r>
              <a:rPr lang="en-US" sz="1000" dirty="0" smtClean="0"/>
              <a:t>, </a:t>
            </a:r>
            <a:r>
              <a:rPr lang="hu-HU" sz="1000" dirty="0" smtClean="0"/>
              <a:t>Liszt F. u</a:t>
            </a:r>
            <a:r>
              <a:rPr lang="en-US" sz="1000" dirty="0" smtClean="0"/>
              <a:t>.</a:t>
            </a:r>
            <a:r>
              <a:rPr lang="hu-HU" sz="1000" dirty="0" smtClean="0"/>
              <a:t> 19.</a:t>
            </a:r>
            <a:endParaRPr lang="en-US" sz="1000" dirty="0" smtClean="0"/>
          </a:p>
          <a:p>
            <a:pPr algn="ctr"/>
            <a:r>
              <a:rPr lang="en-US" sz="1000" dirty="0" err="1" smtClean="0"/>
              <a:t>tel</a:t>
            </a:r>
            <a:r>
              <a:rPr lang="en-US" sz="1000" dirty="0" smtClean="0"/>
              <a:t>: (36) </a:t>
            </a:r>
            <a:r>
              <a:rPr lang="hu-HU" sz="1000" dirty="0" smtClean="0"/>
              <a:t>76-482-611</a:t>
            </a:r>
            <a:r>
              <a:rPr lang="en-US" sz="1000" dirty="0" smtClean="0"/>
              <a:t> </a:t>
            </a:r>
            <a:endParaRPr lang="hu-HU" sz="1000" dirty="0" smtClean="0"/>
          </a:p>
          <a:p>
            <a:pPr algn="ctr"/>
            <a:r>
              <a:rPr lang="hu-HU" sz="1000" dirty="0" smtClean="0"/>
              <a:t>fax: (36) 76-481-074</a:t>
            </a:r>
            <a:endParaRPr lang="en-US" sz="1000" dirty="0" smtClean="0"/>
          </a:p>
          <a:p>
            <a:pPr algn="ctr"/>
            <a:r>
              <a:rPr lang="en-US" sz="1000" dirty="0" smtClean="0"/>
              <a:t>e-mail: </a:t>
            </a:r>
            <a:r>
              <a:rPr lang="hu-HU" sz="1000" dirty="0" err="1" smtClean="0">
                <a:hlinkClick r:id="rId10"/>
              </a:rPr>
              <a:t>mailknp</a:t>
            </a:r>
            <a:r>
              <a:rPr lang="en-US" sz="1000" dirty="0" smtClean="0">
                <a:hlinkClick r:id="rId10"/>
              </a:rPr>
              <a:t>@</a:t>
            </a:r>
            <a:r>
              <a:rPr lang="hu-HU" sz="1000" dirty="0" err="1" smtClean="0">
                <a:hlinkClick r:id="rId10"/>
              </a:rPr>
              <a:t>knp</a:t>
            </a:r>
            <a:r>
              <a:rPr lang="en-US" sz="1000" dirty="0" smtClean="0">
                <a:hlinkClick r:id="rId10"/>
              </a:rPr>
              <a:t>.</a:t>
            </a:r>
            <a:r>
              <a:rPr lang="en-US" sz="1000" dirty="0" err="1" smtClean="0">
                <a:hlinkClick r:id="rId10"/>
              </a:rPr>
              <a:t>hu</a:t>
            </a:r>
            <a:endParaRPr lang="en-US" sz="1000" dirty="0" smtClean="0"/>
          </a:p>
          <a:p>
            <a:pPr algn="ctr">
              <a:spcBef>
                <a:spcPts val="600"/>
              </a:spcBef>
            </a:pPr>
            <a:r>
              <a:rPr lang="en-US" sz="1000" b="1" dirty="0"/>
              <a:t>Office time: </a:t>
            </a:r>
          </a:p>
          <a:p>
            <a:pPr algn="ctr"/>
            <a:r>
              <a:rPr lang="en-US" sz="1000" dirty="0"/>
              <a:t>Monday-Thursday: 08.00-16.30 </a:t>
            </a:r>
          </a:p>
          <a:p>
            <a:pPr algn="ctr"/>
            <a:r>
              <a:rPr lang="en-US" sz="1000" dirty="0"/>
              <a:t>Friday: 08.00 -14.00 </a:t>
            </a:r>
          </a:p>
          <a:p>
            <a:pPr algn="ctr">
              <a:spcBef>
                <a:spcPts val="600"/>
              </a:spcBef>
            </a:pPr>
            <a:r>
              <a:rPr lang="en-US" sz="1000" b="1" dirty="0"/>
              <a:t>Website: </a:t>
            </a:r>
          </a:p>
          <a:p>
            <a:pPr algn="ctr"/>
            <a:r>
              <a:rPr lang="en-US" sz="1000" dirty="0">
                <a:hlinkClick r:id="rId11"/>
              </a:rPr>
              <a:t>www.</a:t>
            </a:r>
            <a:r>
              <a:rPr lang="hu-HU" sz="1000" dirty="0" err="1">
                <a:hlinkClick r:id="rId11"/>
              </a:rPr>
              <a:t>knp</a:t>
            </a:r>
            <a:r>
              <a:rPr lang="en-US" sz="1000" dirty="0">
                <a:hlinkClick r:id="rId11"/>
              </a:rPr>
              <a:t>.</a:t>
            </a:r>
            <a:r>
              <a:rPr lang="en-US" sz="1000" dirty="0" err="1">
                <a:hlinkClick r:id="rId11"/>
              </a:rPr>
              <a:t>hu</a:t>
            </a:r>
            <a:r>
              <a:rPr lang="en-US" sz="1000" dirty="0"/>
              <a:t> </a:t>
            </a:r>
          </a:p>
          <a:p>
            <a:pPr algn="ctr"/>
            <a:r>
              <a:rPr lang="hu-HU" sz="1000" dirty="0">
                <a:hlinkClick r:id="rId12"/>
              </a:rPr>
              <a:t>k</a:t>
            </a:r>
            <a:r>
              <a:rPr lang="en-US" sz="1000" dirty="0">
                <a:hlinkClick r:id="rId12"/>
              </a:rPr>
              <a:t>np.nemzetipark.gov.hu</a:t>
            </a:r>
            <a:r>
              <a:rPr lang="en-US" sz="1000" dirty="0"/>
              <a:t> </a:t>
            </a:r>
          </a:p>
          <a:p>
            <a:pPr algn="ctr">
              <a:spcBef>
                <a:spcPts val="600"/>
              </a:spcBef>
            </a:pPr>
            <a:r>
              <a:rPr lang="hu-HU" sz="1000" b="1" dirty="0" smtClean="0"/>
              <a:t>House </a:t>
            </a:r>
            <a:r>
              <a:rPr lang="hu-HU" sz="1000" b="1" dirty="0"/>
              <a:t>of </a:t>
            </a:r>
            <a:r>
              <a:rPr lang="hu-HU" sz="1000" b="1" dirty="0" err="1"/>
              <a:t>Nature</a:t>
            </a:r>
            <a:endParaRPr lang="hu-HU" sz="1000" b="1" dirty="0"/>
          </a:p>
          <a:p>
            <a:pPr algn="ctr"/>
            <a:r>
              <a:rPr lang="hu-HU" sz="1000" i="1" dirty="0" err="1"/>
              <a:t>Tourist</a:t>
            </a:r>
            <a:r>
              <a:rPr lang="hu-HU" sz="1000" i="1" dirty="0"/>
              <a:t> </a:t>
            </a:r>
            <a:r>
              <a:rPr lang="hu-HU" sz="1000" i="1" dirty="0" err="1"/>
              <a:t>information</a:t>
            </a:r>
            <a:endParaRPr lang="en-US" sz="1000" i="1" dirty="0"/>
          </a:p>
          <a:p>
            <a:pPr algn="ctr"/>
            <a:r>
              <a:rPr lang="en-US" sz="1000" dirty="0" err="1"/>
              <a:t>tel</a:t>
            </a:r>
            <a:r>
              <a:rPr lang="en-US" sz="1000" dirty="0"/>
              <a:t>: (36) </a:t>
            </a:r>
            <a:r>
              <a:rPr lang="hu-HU" sz="1000" dirty="0"/>
              <a:t>76</a:t>
            </a:r>
            <a:r>
              <a:rPr lang="en-US" sz="1000" dirty="0"/>
              <a:t>-</a:t>
            </a:r>
            <a:r>
              <a:rPr lang="hu-HU" sz="1000" dirty="0"/>
              <a:t>501-596</a:t>
            </a:r>
            <a:r>
              <a:rPr lang="en-US" sz="1000" dirty="0"/>
              <a:t> </a:t>
            </a:r>
            <a:endParaRPr lang="hu-HU" sz="1000" dirty="0"/>
          </a:p>
          <a:p>
            <a:pPr algn="ctr">
              <a:spcBef>
                <a:spcPts val="600"/>
              </a:spcBef>
            </a:pPr>
            <a:r>
              <a:rPr lang="hu-HU" sz="1000" b="1" dirty="0" err="1" smtClean="0"/>
              <a:t>Services</a:t>
            </a:r>
            <a:r>
              <a:rPr lang="hu-HU" sz="1000" b="1" dirty="0" smtClean="0"/>
              <a:t>:</a:t>
            </a:r>
          </a:p>
          <a:p>
            <a:pPr algn="ctr"/>
            <a:r>
              <a:rPr lang="en-US" sz="1000" dirty="0" smtClean="0"/>
              <a:t>Excursions for </a:t>
            </a:r>
            <a:r>
              <a:rPr lang="en-US" sz="1000" dirty="0"/>
              <a:t>registered </a:t>
            </a:r>
            <a:r>
              <a:rPr lang="en-US" sz="1000" dirty="0" smtClean="0"/>
              <a:t>groups</a:t>
            </a:r>
            <a:r>
              <a:rPr lang="hu-HU" sz="1000" dirty="0" smtClean="0"/>
              <a:t>;</a:t>
            </a:r>
            <a:r>
              <a:rPr lang="en-US" sz="1000" dirty="0"/>
              <a:t/>
            </a:r>
            <a:br>
              <a:rPr lang="en-US" sz="1000" dirty="0"/>
            </a:br>
            <a:r>
              <a:rPr lang="en-US" sz="1000" dirty="0" smtClean="0"/>
              <a:t>Lectures </a:t>
            </a:r>
            <a:r>
              <a:rPr lang="en-US" sz="1000" dirty="0"/>
              <a:t>and sessions on </a:t>
            </a:r>
            <a:r>
              <a:rPr lang="en-US" sz="1000" dirty="0" smtClean="0"/>
              <a:t>nature</a:t>
            </a:r>
            <a:r>
              <a:rPr lang="hu-HU" sz="1000" dirty="0" smtClean="0"/>
              <a:t>;</a:t>
            </a:r>
            <a:r>
              <a:rPr lang="en-US" sz="1000" dirty="0"/>
              <a:t/>
            </a:r>
            <a:br>
              <a:rPr lang="en-US" sz="1000" dirty="0"/>
            </a:br>
            <a:r>
              <a:rPr lang="en-US" sz="1000" dirty="0" smtClean="0"/>
              <a:t>Open </a:t>
            </a:r>
            <a:r>
              <a:rPr lang="en-US" sz="1000" dirty="0"/>
              <a:t>air school </a:t>
            </a:r>
            <a:r>
              <a:rPr lang="en-US" sz="1000" dirty="0" smtClean="0"/>
              <a:t>programs</a:t>
            </a:r>
            <a:r>
              <a:rPr lang="hu-HU" sz="1000" dirty="0"/>
              <a:t>,</a:t>
            </a:r>
            <a:r>
              <a:rPr lang="en-US" sz="1000" dirty="0" smtClean="0"/>
              <a:t> camps</a:t>
            </a:r>
            <a:r>
              <a:rPr lang="hu-HU" sz="1000" dirty="0" smtClean="0"/>
              <a:t> etc.</a:t>
            </a:r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Official </a:t>
            </a:r>
            <a:r>
              <a:rPr lang="en-US" sz="1000" b="1" dirty="0"/>
              <a:t>website </a:t>
            </a:r>
            <a:r>
              <a:rPr lang="en-US" sz="1000" b="1" dirty="0" smtClean="0"/>
              <a:t>of</a:t>
            </a:r>
            <a:endParaRPr lang="en-US" sz="1000" b="1" dirty="0"/>
          </a:p>
          <a:p>
            <a:pPr algn="ctr"/>
            <a:r>
              <a:rPr lang="en-US" sz="1000" b="1" dirty="0" smtClean="0"/>
              <a:t>Hungarian Nature Conservation:</a:t>
            </a:r>
          </a:p>
          <a:p>
            <a:pPr algn="ctr"/>
            <a:r>
              <a:rPr lang="en-US" sz="1000" dirty="0" smtClean="0">
                <a:hlinkClick r:id="rId13"/>
              </a:rPr>
              <a:t>www.termeszetvedelem.hu</a:t>
            </a:r>
            <a:endParaRPr lang="en-US" sz="1000" b="1" dirty="0"/>
          </a:p>
        </p:txBody>
      </p:sp>
      <p:pic>
        <p:nvPicPr>
          <p:cNvPr id="6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40755" y="1735808"/>
            <a:ext cx="273969" cy="273968"/>
          </a:xfrm>
          <a:prstGeom prst="ellipse">
            <a:avLst/>
          </a:prstGeom>
          <a:noFill/>
        </p:spPr>
      </p:pic>
      <p:pic>
        <p:nvPicPr>
          <p:cNvPr id="2" name="Kép 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r="5687"/>
          <a:stretch/>
        </p:blipFill>
        <p:spPr>
          <a:xfrm>
            <a:off x="999018" y="5484134"/>
            <a:ext cx="1023755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0" y="5486151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34"/>
          <a:stretch/>
        </p:blipFill>
        <p:spPr>
          <a:xfrm>
            <a:off x="76304" y="6183459"/>
            <a:ext cx="865156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" t="11168" r="3356"/>
          <a:stretch/>
        </p:blipFill>
        <p:spPr>
          <a:xfrm>
            <a:off x="999018" y="6174612"/>
            <a:ext cx="1023755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1" t="36760" r="11954"/>
          <a:stretch/>
        </p:blipFill>
        <p:spPr>
          <a:xfrm>
            <a:off x="2074744" y="5486150"/>
            <a:ext cx="963835" cy="1336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Kép 1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2" y="78282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Kép 1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39536" y="154544"/>
            <a:ext cx="648000" cy="4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Kép 16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7" t="1480" r="26265" b="32710"/>
          <a:stretch/>
        </p:blipFill>
        <p:spPr>
          <a:xfrm>
            <a:off x="2352716" y="69538"/>
            <a:ext cx="690627" cy="888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Kép 17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5" t="38183" r="29067" b="21710"/>
          <a:stretch/>
        </p:blipFill>
        <p:spPr>
          <a:xfrm>
            <a:off x="74027" y="2922876"/>
            <a:ext cx="54030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Kép 20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8"/>
          <a:stretch/>
        </p:blipFill>
        <p:spPr>
          <a:xfrm>
            <a:off x="978404" y="71973"/>
            <a:ext cx="7968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Kép 2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950" y="2918732"/>
            <a:ext cx="675000" cy="9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Kép 2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1" y="2918732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Kép 10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4265" r="987" b="41034"/>
          <a:stretch/>
        </p:blipFill>
        <p:spPr>
          <a:xfrm>
            <a:off x="1565528" y="2913831"/>
            <a:ext cx="756865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Kép 50" descr="KB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694" y="60301"/>
            <a:ext cx="6008106" cy="425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Szövegdoboz 49"/>
          <p:cNvSpPr txBox="1"/>
          <p:nvPr/>
        </p:nvSpPr>
        <p:spPr>
          <a:xfrm>
            <a:off x="6154993" y="4414478"/>
            <a:ext cx="2910347" cy="17589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400" b="1" dirty="0" smtClean="0"/>
              <a:t>Danube-Tisza </a:t>
            </a:r>
            <a:r>
              <a:rPr lang="en-US" sz="1400" b="1" dirty="0" err="1" smtClean="0"/>
              <a:t>interfluvial</a:t>
            </a:r>
            <a:r>
              <a:rPr lang="en-US" sz="1400" b="1" dirty="0" smtClean="0"/>
              <a:t> ridge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a sand dune region formed by two rivers;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en-US" sz="1000" spc="-10" dirty="0" smtClean="0"/>
              <a:t>typical lowland area consist</a:t>
            </a:r>
            <a:r>
              <a:rPr lang="hu-HU" sz="1000" spc="-10" dirty="0" smtClean="0"/>
              <a:t>ing</a:t>
            </a:r>
            <a:r>
              <a:rPr lang="en-US" sz="1000" spc="-10" dirty="0" smtClean="0"/>
              <a:t> of wetlands (flooded and marshy areas, salt-affected temporary wetlands, alkaline lakes), sand dunes and alkaline plains 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diverse terrestrial and aquatic habitat mosaics;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agriculture (animal husbandry with traditional species, arable lands, grasslands), reed harvesting and collecting of medical plants are the main activities of the local people;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tourism, bird-watching, environmental education.</a:t>
            </a:r>
          </a:p>
        </p:txBody>
      </p:sp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9" name="Egyenes összekötő 28"/>
          <p:cNvCxnSpPr/>
          <p:nvPr/>
        </p:nvCxnSpPr>
        <p:spPr>
          <a:xfrm flipV="1">
            <a:off x="308932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zövegdoboz 36"/>
          <p:cNvSpPr txBox="1"/>
          <p:nvPr/>
        </p:nvSpPr>
        <p:spPr>
          <a:xfrm>
            <a:off x="66368" y="1647135"/>
            <a:ext cx="2961968" cy="153888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What is a biosphere reserve</a:t>
            </a:r>
            <a:r>
              <a:rPr lang="hu-HU" sz="1400" b="1" dirty="0" smtClean="0"/>
              <a:t> (BR)</a:t>
            </a:r>
            <a:r>
              <a:rPr lang="en-US" sz="1400" b="1" dirty="0" smtClean="0"/>
              <a:t>?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Biosphere reserves are areas with both natural and cultural values.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The aim of their establishment was to conserve biological diversity, promote sustainable development and serve areas for research and education.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biosphere reserves are nominated by the national governments then approved by the UNESCO. </a:t>
            </a:r>
          </a:p>
          <a:p>
            <a:pPr algn="just">
              <a:buFont typeface="Arial" pitchFamily="34" charset="0"/>
              <a:buChar char="•"/>
            </a:pPr>
            <a:r>
              <a:rPr lang="hu-HU" sz="1000" dirty="0" smtClean="0"/>
              <a:t> B</a:t>
            </a:r>
            <a:r>
              <a:rPr lang="en-US" sz="1000" dirty="0" err="1" smtClean="0"/>
              <a:t>iosphere</a:t>
            </a:r>
            <a:r>
              <a:rPr lang="en-US" sz="1000" dirty="0" smtClean="0"/>
              <a:t> reserves form a World Network.</a:t>
            </a:r>
          </a:p>
        </p:txBody>
      </p:sp>
      <p:sp>
        <p:nvSpPr>
          <p:cNvPr id="39" name="Szövegdoboz 38"/>
          <p:cNvSpPr txBox="1"/>
          <p:nvPr/>
        </p:nvSpPr>
        <p:spPr>
          <a:xfrm>
            <a:off x="66366" y="64025"/>
            <a:ext cx="2961969" cy="15358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400" b="1" dirty="0" smtClean="0"/>
              <a:t>UNESCO’s Man and the Biosphere Program (MAB)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MAB Program was launched in the early 1970s.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It is an intergovernmental scientific program of the UNESCO aiming to improve relationship between people and nature.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original concept was revised in 1995 with its adoption of the Statutory Framework and the Seville Strategy for Biosphere Reserves.</a:t>
            </a:r>
            <a:endParaRPr lang="en-US" sz="1000" dirty="0"/>
          </a:p>
        </p:txBody>
      </p:sp>
      <p:sp>
        <p:nvSpPr>
          <p:cNvPr id="41" name="Szövegdoboz 40"/>
          <p:cNvSpPr txBox="1"/>
          <p:nvPr/>
        </p:nvSpPr>
        <p:spPr>
          <a:xfrm>
            <a:off x="68824" y="3234651"/>
            <a:ext cx="2959512" cy="18143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hu-HU" sz="1400" b="1" dirty="0" err="1" smtClean="0"/>
              <a:t>BRs</a:t>
            </a:r>
            <a:r>
              <a:rPr lang="en-US" sz="1400" b="1" dirty="0" smtClean="0"/>
              <a:t> </a:t>
            </a:r>
            <a:r>
              <a:rPr lang="hu-HU" sz="1400" b="1" dirty="0" err="1" smtClean="0"/>
              <a:t>are</a:t>
            </a:r>
            <a:r>
              <a:rPr lang="en-US" sz="1400" b="1" dirty="0" smtClean="0"/>
              <a:t> intended to </a:t>
            </a:r>
            <a:r>
              <a:rPr lang="en-US" sz="1400" b="1" dirty="0" err="1" smtClean="0"/>
              <a:t>fulfil</a:t>
            </a:r>
            <a:r>
              <a:rPr lang="en-US" sz="1400" b="1" dirty="0" smtClean="0"/>
              <a:t> 3 functions:</a:t>
            </a:r>
          </a:p>
          <a:p>
            <a:r>
              <a:rPr lang="en-US" sz="1000" b="1" dirty="0" smtClean="0"/>
              <a:t>Conservation function: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Contribute</a:t>
            </a:r>
            <a:r>
              <a:rPr lang="hu-HU" sz="1000" dirty="0" smtClean="0"/>
              <a:t> </a:t>
            </a:r>
            <a:r>
              <a:rPr lang="hu-HU" sz="1000" dirty="0" err="1" smtClean="0"/>
              <a:t>to</a:t>
            </a:r>
            <a:r>
              <a:rPr lang="en-US" sz="1000" dirty="0" smtClean="0"/>
              <a:t> </a:t>
            </a:r>
            <a:r>
              <a:rPr lang="en-US" sz="1000" dirty="0"/>
              <a:t>the conservation </a:t>
            </a:r>
            <a:r>
              <a:rPr lang="en-US" sz="1000" dirty="0" smtClean="0"/>
              <a:t>of</a:t>
            </a:r>
            <a:r>
              <a:rPr lang="hu-HU" sz="1000" dirty="0" smtClean="0"/>
              <a:t> </a:t>
            </a:r>
            <a:r>
              <a:rPr lang="hu-HU" sz="1000" dirty="0" err="1" smtClean="0"/>
              <a:t>rare</a:t>
            </a:r>
            <a:r>
              <a:rPr lang="en-US" sz="1000" dirty="0" smtClean="0"/>
              <a:t> species, </a:t>
            </a:r>
            <a:r>
              <a:rPr lang="hu-HU" sz="1000" dirty="0" err="1" smtClean="0"/>
              <a:t>selected</a:t>
            </a:r>
            <a:r>
              <a:rPr lang="hu-HU" sz="1000" dirty="0" smtClean="0"/>
              <a:t> </a:t>
            </a:r>
            <a:r>
              <a:rPr lang="en-US" sz="1000" dirty="0" smtClean="0"/>
              <a:t>ecosystems and landscapes</a:t>
            </a:r>
          </a:p>
          <a:p>
            <a:r>
              <a:rPr lang="en-US" sz="1000" b="1" dirty="0" smtClean="0"/>
              <a:t>Development </a:t>
            </a:r>
            <a:r>
              <a:rPr lang="en-US" sz="1000" b="1" dirty="0"/>
              <a:t>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en-US" sz="1000" dirty="0" smtClean="0"/>
              <a:t>support people living/working in the area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foster economic and social development that is ecologically sustainable</a:t>
            </a:r>
          </a:p>
          <a:p>
            <a:r>
              <a:rPr lang="en-US" sz="1000" b="1" dirty="0" smtClean="0"/>
              <a:t>Education </a:t>
            </a:r>
            <a:r>
              <a:rPr lang="en-US" sz="1000" b="1" dirty="0"/>
              <a:t>and logistic support 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180975" indent="-95250">
              <a:buFont typeface="Arial" pitchFamily="34" charset="0"/>
              <a:buChar char="•"/>
            </a:pPr>
            <a:r>
              <a:rPr lang="en-US" sz="1000" dirty="0" smtClean="0"/>
              <a:t>support </a:t>
            </a:r>
            <a:r>
              <a:rPr lang="en-US" sz="1000" dirty="0"/>
              <a:t>environmental education, training, research and </a:t>
            </a:r>
            <a:r>
              <a:rPr lang="en-US" sz="1000" dirty="0" smtClean="0"/>
              <a:t>monitoring</a:t>
            </a:r>
            <a:endParaRPr lang="en-US" sz="1000" b="1" dirty="0"/>
          </a:p>
        </p:txBody>
      </p:sp>
      <p:sp>
        <p:nvSpPr>
          <p:cNvPr id="44" name="Szövegdoboz 43"/>
          <p:cNvSpPr txBox="1"/>
          <p:nvPr/>
        </p:nvSpPr>
        <p:spPr>
          <a:xfrm>
            <a:off x="3117596" y="4404854"/>
            <a:ext cx="2476958" cy="238526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Multiple </a:t>
            </a:r>
            <a:r>
              <a:rPr lang="en-US" sz="1400" b="1" dirty="0" err="1" smtClean="0"/>
              <a:t>zonation</a:t>
            </a:r>
            <a:r>
              <a:rPr lang="en-US" sz="1400" b="1" dirty="0" smtClean="0"/>
              <a:t> system</a:t>
            </a:r>
          </a:p>
          <a:p>
            <a:pPr>
              <a:spcBef>
                <a:spcPts val="200"/>
              </a:spcBef>
            </a:pPr>
            <a:r>
              <a:rPr lang="en-US" sz="1000" b="1" dirty="0" smtClean="0"/>
              <a:t>Core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strictly </a:t>
            </a:r>
            <a:r>
              <a:rPr lang="en-US" sz="1000" dirty="0"/>
              <a:t>protected </a:t>
            </a:r>
            <a:r>
              <a:rPr lang="hu-HU" sz="1000" dirty="0" smtClean="0"/>
              <a:t>site</a:t>
            </a:r>
            <a:r>
              <a:rPr lang="en-US" sz="1000" dirty="0" smtClean="0"/>
              <a:t>s</a:t>
            </a:r>
            <a:r>
              <a:rPr lang="hu-HU" sz="1000" dirty="0" smtClean="0"/>
              <a:t> (</a:t>
            </a:r>
            <a:r>
              <a:rPr lang="hu-HU" sz="1000" dirty="0" err="1" smtClean="0"/>
              <a:t>by</a:t>
            </a:r>
            <a:r>
              <a:rPr lang="hu-HU" sz="1000" dirty="0" smtClean="0"/>
              <a:t> </a:t>
            </a:r>
            <a:r>
              <a:rPr lang="hu-HU" sz="1000" dirty="0" err="1" smtClean="0"/>
              <a:t>law</a:t>
            </a:r>
            <a:r>
              <a:rPr lang="hu-HU" sz="1000" dirty="0" smtClean="0"/>
              <a:t>)</a:t>
            </a:r>
            <a:r>
              <a:rPr lang="en-US" sz="1000" dirty="0" smtClean="0"/>
              <a:t> 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ensure the conservation of ecosystems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variety</a:t>
            </a:r>
            <a:r>
              <a:rPr lang="hu-HU" sz="1000" dirty="0" smtClean="0"/>
              <a:t> of </a:t>
            </a:r>
            <a:r>
              <a:rPr lang="hu-HU" sz="1000" dirty="0" err="1" smtClean="0"/>
              <a:t>landscapes</a:t>
            </a:r>
            <a:r>
              <a:rPr lang="hu-HU" sz="1000" dirty="0" smtClean="0"/>
              <a:t> and </a:t>
            </a:r>
            <a:r>
              <a:rPr lang="hu-HU" sz="1000" dirty="0" err="1" smtClean="0"/>
              <a:t>biodiversity</a:t>
            </a:r>
            <a:endParaRPr lang="en-US" sz="1000" dirty="0" smtClean="0"/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Buffer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mitigate impacts affecting the core zone 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environmental education and research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recreation, ecotourism</a:t>
            </a:r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Transition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typical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cooperation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traditional agricultural activities </a:t>
            </a:r>
          </a:p>
          <a:p>
            <a:pPr marL="84138">
              <a:buFont typeface="Arial" pitchFamily="34" charset="0"/>
              <a:buChar char="•"/>
            </a:pPr>
            <a:r>
              <a:rPr lang="en-US" sz="1000" dirty="0" smtClean="0"/>
              <a:t> support local communities</a:t>
            </a:r>
            <a:endParaRPr lang="hu-HU" sz="1000" dirty="0" smtClean="0"/>
          </a:p>
          <a:p>
            <a:pPr marL="84138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settlements</a:t>
            </a:r>
            <a:r>
              <a:rPr lang="hu-HU" sz="1000" dirty="0" smtClean="0"/>
              <a:t> </a:t>
            </a:r>
            <a:r>
              <a:rPr lang="hu-HU" sz="1000" dirty="0" err="1" smtClean="0"/>
              <a:t>inside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zone</a:t>
            </a:r>
            <a:endParaRPr lang="en-US" sz="1000" b="1" dirty="0"/>
          </a:p>
        </p:txBody>
      </p:sp>
      <p:sp>
        <p:nvSpPr>
          <p:cNvPr id="45" name="Szövegdoboz 44"/>
          <p:cNvSpPr txBox="1"/>
          <p:nvPr/>
        </p:nvSpPr>
        <p:spPr>
          <a:xfrm>
            <a:off x="66368" y="5102508"/>
            <a:ext cx="2961968" cy="169277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Hungarian biosphere reserves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</a:t>
            </a:r>
            <a:r>
              <a:rPr lang="en-US" sz="1000" dirty="0"/>
              <a:t>as an UNESCO member state joined the MAB program in 1970s as one of the first countries</a:t>
            </a:r>
            <a:r>
              <a:rPr lang="en-US" sz="1000" dirty="0" smtClean="0"/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has </a:t>
            </a:r>
            <a:r>
              <a:rPr lang="en-US" sz="1000" b="1" dirty="0" smtClean="0"/>
              <a:t>6</a:t>
            </a:r>
            <a:r>
              <a:rPr lang="en-US" sz="1000" dirty="0" smtClean="0"/>
              <a:t> biosphere reserves (BR): </a:t>
            </a:r>
          </a:p>
          <a:p>
            <a:pPr algn="ctr"/>
            <a:r>
              <a:rPr lang="en-US" sz="1000" dirty="0" err="1" smtClean="0"/>
              <a:t>Aggtelek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smtClean="0"/>
              <a:t>Lake </a:t>
            </a:r>
            <a:r>
              <a:rPr lang="en-US" sz="1000" dirty="0" err="1" smtClean="0"/>
              <a:t>Fertő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Hortobágy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b="1" dirty="0" err="1" smtClean="0"/>
              <a:t>Kiskunság</a:t>
            </a:r>
            <a:r>
              <a:rPr lang="en-US" sz="1000" b="1" dirty="0" smtClean="0"/>
              <a:t> BR – 1979</a:t>
            </a:r>
          </a:p>
          <a:p>
            <a:pPr algn="ctr"/>
            <a:r>
              <a:rPr lang="en-US" sz="1000" dirty="0" err="1" smtClean="0"/>
              <a:t>Pilis</a:t>
            </a:r>
            <a:r>
              <a:rPr lang="en-US" sz="1000" dirty="0" smtClean="0"/>
              <a:t> BR –</a:t>
            </a:r>
            <a:r>
              <a:rPr lang="hu-HU" sz="1000" dirty="0" smtClean="0"/>
              <a:t> </a:t>
            </a:r>
            <a:r>
              <a:rPr lang="en-US" sz="1000" dirty="0" smtClean="0"/>
              <a:t>1980</a:t>
            </a:r>
          </a:p>
          <a:p>
            <a:pPr algn="ctr"/>
            <a:r>
              <a:rPr lang="en-US" sz="1000" dirty="0" smtClean="0"/>
              <a:t>Mura-Drava-Danube </a:t>
            </a:r>
            <a:r>
              <a:rPr lang="en-US" sz="1000" dirty="0" err="1" smtClean="0"/>
              <a:t>Transbound</a:t>
            </a:r>
            <a:r>
              <a:rPr lang="hu-HU" sz="1000" dirty="0" err="1" smtClean="0"/>
              <a:t>ary</a:t>
            </a:r>
            <a:r>
              <a:rPr lang="hu-HU" sz="1000" dirty="0" smtClean="0"/>
              <a:t> </a:t>
            </a:r>
            <a:r>
              <a:rPr lang="en-US" sz="1000" dirty="0" smtClean="0"/>
              <a:t>BR –</a:t>
            </a:r>
            <a:r>
              <a:rPr lang="hu-HU" sz="1000" dirty="0" smtClean="0"/>
              <a:t> </a:t>
            </a:r>
            <a:r>
              <a:rPr lang="en-US" sz="1000" dirty="0" smtClean="0"/>
              <a:t>2012</a:t>
            </a:r>
            <a:endParaRPr lang="en-US" sz="1000" dirty="0"/>
          </a:p>
        </p:txBody>
      </p:sp>
      <p:grpSp>
        <p:nvGrpSpPr>
          <p:cNvPr id="88" name="Csoportba foglalás 87"/>
          <p:cNvGrpSpPr/>
          <p:nvPr/>
        </p:nvGrpSpPr>
        <p:grpSpPr>
          <a:xfrm>
            <a:off x="3089328" y="-99392"/>
            <a:ext cx="3024336" cy="675201"/>
            <a:chOff x="3059832" y="-99392"/>
            <a:chExt cx="3024336" cy="675201"/>
          </a:xfrm>
        </p:grpSpPr>
        <p:cxnSp>
          <p:nvCxnSpPr>
            <p:cNvPr id="27" name="Egyenes összekötő 26"/>
            <p:cNvCxnSpPr/>
            <p:nvPr/>
          </p:nvCxnSpPr>
          <p:spPr>
            <a:xfrm flipV="1">
              <a:off x="3059832" y="-99392"/>
              <a:ext cx="0" cy="144016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gyenes összekötő 27"/>
            <p:cNvCxnSpPr/>
            <p:nvPr/>
          </p:nvCxnSpPr>
          <p:spPr>
            <a:xfrm flipV="1">
              <a:off x="6084168" y="-99392"/>
              <a:ext cx="0" cy="144016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Szövegdoboz 59"/>
            <p:cNvSpPr txBox="1"/>
            <p:nvPr/>
          </p:nvSpPr>
          <p:spPr>
            <a:xfrm>
              <a:off x="3175819" y="206477"/>
              <a:ext cx="245806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dirty="0"/>
            </a:p>
          </p:txBody>
        </p:sp>
        <p:sp>
          <p:nvSpPr>
            <p:cNvPr id="43" name="Szövegdoboz 42"/>
            <p:cNvSpPr txBox="1"/>
            <p:nvPr/>
          </p:nvSpPr>
          <p:spPr>
            <a:xfrm>
              <a:off x="3162300" y="228600"/>
              <a:ext cx="2476500" cy="315471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hu-HU" sz="1450" b="1" dirty="0" smtClean="0"/>
                <a:t>Kiskunság </a:t>
              </a:r>
              <a:r>
                <a:rPr lang="hu-HU" sz="1450" b="1" dirty="0" err="1" smtClean="0"/>
                <a:t>Biosphere</a:t>
              </a:r>
              <a:r>
                <a:rPr lang="hu-HU" sz="1450" b="1" dirty="0" smtClean="0"/>
                <a:t> </a:t>
              </a:r>
              <a:r>
                <a:rPr lang="hu-HU" sz="1450" b="1" dirty="0" err="1" smtClean="0"/>
                <a:t>Reserve</a:t>
              </a:r>
              <a:endParaRPr lang="hu-HU" sz="1450" b="1" dirty="0"/>
            </a:p>
          </p:txBody>
        </p:sp>
      </p:grpSp>
      <p:grpSp>
        <p:nvGrpSpPr>
          <p:cNvPr id="66" name="Csoportba foglalás 65"/>
          <p:cNvGrpSpPr/>
          <p:nvPr/>
        </p:nvGrpSpPr>
        <p:grpSpPr>
          <a:xfrm>
            <a:off x="4313702" y="1036036"/>
            <a:ext cx="424650" cy="400110"/>
            <a:chOff x="4060724" y="1248701"/>
            <a:chExt cx="424650" cy="400110"/>
          </a:xfrm>
        </p:grpSpPr>
        <p:sp>
          <p:nvSpPr>
            <p:cNvPr id="63" name="Szövegdoboz 62"/>
            <p:cNvSpPr txBox="1"/>
            <p:nvPr/>
          </p:nvSpPr>
          <p:spPr>
            <a:xfrm>
              <a:off x="4060724" y="1248701"/>
              <a:ext cx="42465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sz="1000" dirty="0" smtClean="0"/>
            </a:p>
            <a:p>
              <a:endParaRPr lang="hu-HU" sz="1000" dirty="0"/>
            </a:p>
          </p:txBody>
        </p:sp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99651" y="1273547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0" name="Csoportba foglalás 79"/>
          <p:cNvGrpSpPr/>
          <p:nvPr/>
        </p:nvGrpSpPr>
        <p:grpSpPr>
          <a:xfrm>
            <a:off x="3208173" y="955801"/>
            <a:ext cx="1057330" cy="584775"/>
            <a:chOff x="3185653" y="659710"/>
            <a:chExt cx="1230641" cy="626147"/>
          </a:xfrm>
        </p:grpSpPr>
        <p:sp>
          <p:nvSpPr>
            <p:cNvPr id="68" name="Szövegdoboz 67"/>
            <p:cNvSpPr txBox="1"/>
            <p:nvPr/>
          </p:nvSpPr>
          <p:spPr>
            <a:xfrm>
              <a:off x="3185653" y="659710"/>
              <a:ext cx="1230641" cy="626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sz="1600" dirty="0" smtClean="0"/>
            </a:p>
            <a:p>
              <a:endParaRPr lang="hu-HU" sz="1600" dirty="0"/>
            </a:p>
          </p:txBody>
        </p:sp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29130" y="709205"/>
              <a:ext cx="1152275" cy="528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17000"/>
                </a:prstClr>
              </a:outerShdw>
            </a:effectLst>
          </p:spPr>
        </p:pic>
      </p:grpSp>
      <p:grpSp>
        <p:nvGrpSpPr>
          <p:cNvPr id="87" name="Csoportba foglalás 86"/>
          <p:cNvGrpSpPr/>
          <p:nvPr/>
        </p:nvGrpSpPr>
        <p:grpSpPr>
          <a:xfrm>
            <a:off x="3208498" y="625545"/>
            <a:ext cx="1419421" cy="278716"/>
            <a:chOff x="3760837" y="692600"/>
            <a:chExt cx="1489822" cy="305765"/>
          </a:xfrm>
        </p:grpSpPr>
        <p:sp>
          <p:nvSpPr>
            <p:cNvPr id="84" name="Szövegdoboz 83"/>
            <p:cNvSpPr txBox="1"/>
            <p:nvPr/>
          </p:nvSpPr>
          <p:spPr>
            <a:xfrm>
              <a:off x="3760837" y="692600"/>
              <a:ext cx="1484476" cy="3057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sz="1400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85289" y="700917"/>
              <a:ext cx="1465370" cy="258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</p:pic>
      </p:grpSp>
      <p:cxnSp>
        <p:nvCxnSpPr>
          <p:cNvPr id="113" name="Egyenes összekötő 112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gyenes összekötő 115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Egyenes összekötő 119"/>
          <p:cNvCxnSpPr/>
          <p:nvPr/>
        </p:nvCxnSpPr>
        <p:spPr>
          <a:xfrm flipV="1">
            <a:off x="3059832" y="-11864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Kép 52" descr="KNPI_Ágasegyházi ré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87782" y="960215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Kép 54" descr="KNPI_Lake Kolonk meadow with orchid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14556" y="107436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Kép 56" descr="KNPI_Marshland_Csaszartolte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57985" y="1239609"/>
            <a:ext cx="648000" cy="8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Kép 57" descr="KNPI_Natron lak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803277" y="1791748"/>
            <a:ext cx="974592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Kép 58" descr="KNPI_Natron Lakes_böddi szél.jpg"/>
          <p:cNvPicPr>
            <a:picLocks noChangeAspect="1"/>
          </p:cNvPicPr>
          <p:nvPr/>
        </p:nvPicPr>
        <p:blipFill rotWithShape="1">
          <a:blip r:embed="rId11" cstate="print"/>
          <a:srcRect r="16517"/>
          <a:stretch/>
        </p:blipFill>
        <p:spPr>
          <a:xfrm>
            <a:off x="5024112" y="3781554"/>
            <a:ext cx="81361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" name="Kép 63" descr="KNPI_Orgoványi meadow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214556" y="971832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Kép 64" descr="KNPI_Pecséradacs_Marshland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285939" y="2637011"/>
            <a:ext cx="81527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Kép 66" descr="KNPI_Sand dunes of Bugac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426576" y="3533413"/>
            <a:ext cx="648000" cy="8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Kép 69" descr="KNPI_Sand dunes_Bugac.JPG"/>
          <p:cNvPicPr>
            <a:picLocks noChangeAspect="1"/>
          </p:cNvPicPr>
          <p:nvPr/>
        </p:nvPicPr>
        <p:blipFill rotWithShape="1">
          <a:blip r:embed="rId15" cstate="print"/>
          <a:srcRect r="11294"/>
          <a:stretch/>
        </p:blipFill>
        <p:spPr>
          <a:xfrm>
            <a:off x="3117596" y="3785306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Kép 70" descr="KNPI_Sand dunes_Fülöpháza.JPG"/>
          <p:cNvPicPr>
            <a:picLocks noChangeAspect="1"/>
          </p:cNvPicPr>
          <p:nvPr/>
        </p:nvPicPr>
        <p:blipFill rotWithShape="1">
          <a:blip r:embed="rId16" cstate="print"/>
          <a:srcRect l="16199"/>
          <a:stretch/>
        </p:blipFill>
        <p:spPr>
          <a:xfrm>
            <a:off x="6381947" y="248416"/>
            <a:ext cx="72403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" name="Kép 71" descr="KNPI_Sand dunes_Fülöpháza2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8213418" y="2637011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3" name="Kép 72" descr="KNPI_Sand grassland_Fölüpháza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065841" y="3785306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Kép 73" descr="KNPI_Sand puszta_Bugac2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117596" y="3059985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Kép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" t="880" r="-1"/>
          <a:stretch/>
        </p:blipFill>
        <p:spPr>
          <a:xfrm>
            <a:off x="4058459" y="3050558"/>
            <a:ext cx="844176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Kép 2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4" t="1953" r="3401"/>
          <a:stretch/>
        </p:blipFill>
        <p:spPr>
          <a:xfrm>
            <a:off x="4049032" y="1593891"/>
            <a:ext cx="86151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1177" r="11057" b="-1"/>
          <a:stretch/>
        </p:blipFill>
        <p:spPr>
          <a:xfrm>
            <a:off x="3117596" y="2332569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" t="1043" r="-1"/>
          <a:stretch/>
        </p:blipFill>
        <p:spPr>
          <a:xfrm>
            <a:off x="4816717" y="831927"/>
            <a:ext cx="90203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Kép 6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" t="1176" b="-1"/>
          <a:stretch/>
        </p:blipFill>
        <p:spPr>
          <a:xfrm>
            <a:off x="3117596" y="1597281"/>
            <a:ext cx="86396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Kép 7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" t="813"/>
          <a:stretch/>
        </p:blipFill>
        <p:spPr>
          <a:xfrm>
            <a:off x="5003934" y="3056527"/>
            <a:ext cx="843222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8" t="1067"/>
          <a:stretch/>
        </p:blipFill>
        <p:spPr>
          <a:xfrm>
            <a:off x="8200395" y="116903"/>
            <a:ext cx="85762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Kép 9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" t="715"/>
          <a:stretch/>
        </p:blipFill>
        <p:spPr>
          <a:xfrm>
            <a:off x="4049032" y="2332569"/>
            <a:ext cx="86151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Kép 10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" t="880"/>
          <a:stretch/>
        </p:blipFill>
        <p:spPr>
          <a:xfrm>
            <a:off x="5928234" y="3443265"/>
            <a:ext cx="648000" cy="98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321" y="4552530"/>
            <a:ext cx="61424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418" y="6142122"/>
            <a:ext cx="972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Kép 13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/>
          <a:stretch/>
        </p:blipFill>
        <p:spPr>
          <a:xfrm>
            <a:off x="7115411" y="6147279"/>
            <a:ext cx="91970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Kép 14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5" t="33348" r="19175" b="9803"/>
          <a:stretch/>
        </p:blipFill>
        <p:spPr>
          <a:xfrm>
            <a:off x="6156920" y="6151549"/>
            <a:ext cx="88544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Kép 15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920" y="1706047"/>
            <a:ext cx="720000" cy="1078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Kép 16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1" r="31241"/>
          <a:stretch/>
        </p:blipFill>
        <p:spPr>
          <a:xfrm>
            <a:off x="5455906" y="5309763"/>
            <a:ext cx="61098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Kép 17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9"/>
          <a:stretch/>
        </p:blipFill>
        <p:spPr>
          <a:xfrm>
            <a:off x="5165190" y="6071830"/>
            <a:ext cx="903978" cy="7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Kép 19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4" r="20104"/>
          <a:stretch/>
        </p:blipFill>
        <p:spPr>
          <a:xfrm>
            <a:off x="6677062" y="3775905"/>
            <a:ext cx="63159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2980</TotalTime>
  <Words>641</Words>
  <Application>Microsoft Office PowerPoint</Application>
  <PresentationFormat>Diavetítés a képernyőre (4:3 oldalarány)</PresentationFormat>
  <Paragraphs>95</Paragraphs>
  <Slides>2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3" baseType="lpstr">
      <vt:lpstr>Office-téma</vt:lpstr>
      <vt:lpstr>PowerPoint bemutató</vt:lpstr>
      <vt:lpstr>PowerPoint bemutató</vt:lpstr>
    </vt:vector>
  </TitlesOfParts>
  <Company>KSZF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AdamSz</dc:creator>
  <cp:lastModifiedBy>adamsz</cp:lastModifiedBy>
  <cp:revision>324</cp:revision>
  <cp:lastPrinted>2013-04-24T08:20:28Z</cp:lastPrinted>
  <dcterms:created xsi:type="dcterms:W3CDTF">2013-03-11T12:06:00Z</dcterms:created>
  <dcterms:modified xsi:type="dcterms:W3CDTF">2013-05-15T13:10:28Z</dcterms:modified>
</cp:coreProperties>
</file>