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797675" cy="9926638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0EBCA-6A21-4397-9DE6-2FCD59096526}" type="datetimeFigureOut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86F12-1455-4312-B405-7FAA6E03C7A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77311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1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2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193A-319F-4326-A1C2-BB1A92FA569D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2B9A-1DEC-42BB-A4FC-F270DEDAE09E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F4736-B113-41F9-ABDF-4D3F5C5EB2F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5807B-5DB0-4B70-98AB-B4B6DB45C2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BA7E-7798-4B82-9C8D-8F11C8EEC8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3B334-214F-4A23-B4D0-ADCF61AA709F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DBFA6-FFC1-4F7B-A55B-60669903AFC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E86B9-5207-4F85-9439-1677AF1BB74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1974-F512-4DC6-B8E3-90872D5D2CE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CB794-DE51-4887-AFA2-F9B65A395B7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5F2A-47BB-4B78-9BE6-C73290EC16D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5000"/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4F366-FC9E-4839-9431-05E34169F93B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8.png"/><Relationship Id="rId18" Type="http://schemas.openxmlformats.org/officeDocument/2006/relationships/image" Target="../media/image13.jpeg"/><Relationship Id="rId3" Type="http://schemas.openxmlformats.org/officeDocument/2006/relationships/image" Target="../media/image2.jpeg"/><Relationship Id="rId21" Type="http://schemas.openxmlformats.org/officeDocument/2006/relationships/image" Target="../media/image16.jpeg"/><Relationship Id="rId7" Type="http://schemas.openxmlformats.org/officeDocument/2006/relationships/image" Target="../media/image6.jpeg"/><Relationship Id="rId12" Type="http://schemas.openxmlformats.org/officeDocument/2006/relationships/hyperlink" Target="http://www.termeszetvedelem.hu/" TargetMode="External"/><Relationship Id="rId17" Type="http://schemas.openxmlformats.org/officeDocument/2006/relationships/image" Target="../media/image12.jpeg"/><Relationship Id="rId25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jpe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hyperlink" Target="http://www.anp.hu/anp/anp.nemzetipark.gov.hu" TargetMode="External"/><Relationship Id="rId24" Type="http://schemas.openxmlformats.org/officeDocument/2006/relationships/image" Target="../media/image19.jpeg"/><Relationship Id="rId5" Type="http://schemas.openxmlformats.org/officeDocument/2006/relationships/image" Target="../media/image4.emf"/><Relationship Id="rId15" Type="http://schemas.openxmlformats.org/officeDocument/2006/relationships/image" Target="../media/image10.jpeg"/><Relationship Id="rId23" Type="http://schemas.openxmlformats.org/officeDocument/2006/relationships/image" Target="../media/image18.jpeg"/><Relationship Id="rId10" Type="http://schemas.openxmlformats.org/officeDocument/2006/relationships/hyperlink" Target="http://www.anp.hu/" TargetMode="External"/><Relationship Id="rId19" Type="http://schemas.openxmlformats.org/officeDocument/2006/relationships/image" Target="../media/image14.jpeg"/><Relationship Id="rId4" Type="http://schemas.openxmlformats.org/officeDocument/2006/relationships/image" Target="../media/image3.jpeg"/><Relationship Id="rId9" Type="http://schemas.openxmlformats.org/officeDocument/2006/relationships/hyperlink" Target="mailto:info@hnp.hu" TargetMode="External"/><Relationship Id="rId14" Type="http://schemas.openxmlformats.org/officeDocument/2006/relationships/image" Target="../media/image9.jpeg"/><Relationship Id="rId2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18" Type="http://schemas.openxmlformats.org/officeDocument/2006/relationships/image" Target="../media/image35.jpeg"/><Relationship Id="rId26" Type="http://schemas.openxmlformats.org/officeDocument/2006/relationships/image" Target="../media/image43.jpeg"/><Relationship Id="rId3" Type="http://schemas.openxmlformats.org/officeDocument/2006/relationships/image" Target="../media/image21.jpeg"/><Relationship Id="rId21" Type="http://schemas.openxmlformats.org/officeDocument/2006/relationships/image" Target="../media/image38.jpeg"/><Relationship Id="rId7" Type="http://schemas.openxmlformats.org/officeDocument/2006/relationships/image" Target="../media/image24.emf"/><Relationship Id="rId12" Type="http://schemas.openxmlformats.org/officeDocument/2006/relationships/image" Target="../media/image29.jpeg"/><Relationship Id="rId17" Type="http://schemas.openxmlformats.org/officeDocument/2006/relationships/image" Target="../media/image34.jpeg"/><Relationship Id="rId25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3.jpeg"/><Relationship Id="rId20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emf"/><Relationship Id="rId11" Type="http://schemas.openxmlformats.org/officeDocument/2006/relationships/image" Target="../media/image28.jpeg"/><Relationship Id="rId24" Type="http://schemas.openxmlformats.org/officeDocument/2006/relationships/image" Target="../media/image41.jpeg"/><Relationship Id="rId5" Type="http://schemas.openxmlformats.org/officeDocument/2006/relationships/image" Target="../media/image4.emf"/><Relationship Id="rId15" Type="http://schemas.openxmlformats.org/officeDocument/2006/relationships/image" Target="../media/image32.jpeg"/><Relationship Id="rId23" Type="http://schemas.openxmlformats.org/officeDocument/2006/relationships/image" Target="../media/image40.jpeg"/><Relationship Id="rId10" Type="http://schemas.openxmlformats.org/officeDocument/2006/relationships/image" Target="../media/image27.jpeg"/><Relationship Id="rId19" Type="http://schemas.openxmlformats.org/officeDocument/2006/relationships/image" Target="../media/image36.jpeg"/><Relationship Id="rId4" Type="http://schemas.openxmlformats.org/officeDocument/2006/relationships/image" Target="../media/image22.pn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Relationship Id="rId22" Type="http://schemas.openxmlformats.org/officeDocument/2006/relationships/image" Target="../media/image39.jpeg"/><Relationship Id="rId27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Kép 81" descr="pasztorok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6795" y="2979821"/>
            <a:ext cx="270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5" name="Csoportba foglalás 54"/>
          <p:cNvGrpSpPr/>
          <p:nvPr/>
        </p:nvGrpSpPr>
        <p:grpSpPr>
          <a:xfrm>
            <a:off x="2886075" y="60302"/>
            <a:ext cx="3333750" cy="2217562"/>
            <a:chOff x="2895600" y="117452"/>
            <a:chExt cx="3333750" cy="2217562"/>
          </a:xfrm>
        </p:grpSpPr>
        <p:pic>
          <p:nvPicPr>
            <p:cNvPr id="47" name="Kép 46" descr="BR_orszago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14662" y="117452"/>
              <a:ext cx="3133725" cy="22175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34026" y="1411289"/>
              <a:ext cx="353083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8" name="Szövegdoboz 47"/>
            <p:cNvSpPr txBox="1"/>
            <p:nvPr/>
          </p:nvSpPr>
          <p:spPr>
            <a:xfrm>
              <a:off x="2895600" y="228600"/>
              <a:ext cx="2314575" cy="461665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1200" b="1" dirty="0" err="1" smtClean="0"/>
                <a:t>Biosphere</a:t>
              </a:r>
              <a:r>
                <a:rPr lang="hu-HU" sz="1200" b="1" dirty="0" smtClean="0"/>
                <a:t> </a:t>
              </a:r>
              <a:r>
                <a:rPr lang="hu-HU" sz="1200" b="1" dirty="0" err="1" smtClean="0"/>
                <a:t>Reserves</a:t>
              </a:r>
              <a:r>
                <a:rPr lang="hu-HU" sz="1200" b="1" dirty="0" smtClean="0"/>
                <a:t> of</a:t>
              </a:r>
              <a:br>
                <a:rPr lang="hu-HU" sz="1200" b="1" dirty="0" smtClean="0"/>
              </a:br>
              <a:r>
                <a:rPr lang="hu-HU" sz="1200" b="1" dirty="0" smtClean="0"/>
                <a:t>Hungary</a:t>
              </a:r>
              <a:endParaRPr lang="hu-HU" sz="1200" b="1" dirty="0"/>
            </a:p>
          </p:txBody>
        </p:sp>
        <p:sp>
          <p:nvSpPr>
            <p:cNvPr id="49" name="Szövegdoboz 48"/>
            <p:cNvSpPr txBox="1"/>
            <p:nvPr/>
          </p:nvSpPr>
          <p:spPr>
            <a:xfrm>
              <a:off x="4933950" y="29081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Aggtelek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0" name="Szövegdoboz 49"/>
            <p:cNvSpPr txBox="1"/>
            <p:nvPr/>
          </p:nvSpPr>
          <p:spPr>
            <a:xfrm>
              <a:off x="3038475" y="8908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Lake Fertő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1" name="Szövegdoboz 50"/>
            <p:cNvSpPr txBox="1"/>
            <p:nvPr/>
          </p:nvSpPr>
          <p:spPr>
            <a:xfrm>
              <a:off x="4343400" y="114806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Kiskunság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2" name="Szövegdoboz 51"/>
            <p:cNvSpPr txBox="1"/>
            <p:nvPr/>
          </p:nvSpPr>
          <p:spPr>
            <a:xfrm>
              <a:off x="4062412" y="64323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Pilis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3" name="Szövegdoboz 52"/>
            <p:cNvSpPr txBox="1"/>
            <p:nvPr/>
          </p:nvSpPr>
          <p:spPr>
            <a:xfrm>
              <a:off x="5153025" y="9289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Hortobágy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4" name="Szövegdoboz 53"/>
            <p:cNvSpPr txBox="1"/>
            <p:nvPr/>
          </p:nvSpPr>
          <p:spPr>
            <a:xfrm>
              <a:off x="3181350" y="1452860"/>
              <a:ext cx="1323975" cy="3693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err="1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Mura-Drava-Danube</a:t>
              </a:r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 TBR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</p:grpSp>
      <p:sp>
        <p:nvSpPr>
          <p:cNvPr id="20" name="Szövegdoboz 19"/>
          <p:cNvSpPr txBox="1"/>
          <p:nvPr/>
        </p:nvSpPr>
        <p:spPr>
          <a:xfrm>
            <a:off x="76302" y="748907"/>
            <a:ext cx="2962275" cy="222676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hu-HU" sz="1400" b="1" dirty="0" err="1" smtClean="0"/>
              <a:t>Botany</a:t>
            </a:r>
            <a:r>
              <a:rPr lang="hu-HU" sz="1400" b="1" dirty="0" smtClean="0"/>
              <a:t>, </a:t>
            </a:r>
            <a:r>
              <a:rPr lang="hu-HU" sz="1400" b="1" dirty="0" err="1" smtClean="0"/>
              <a:t>colours</a:t>
            </a:r>
            <a:r>
              <a:rPr lang="hu-HU" sz="1400" b="1" dirty="0" smtClean="0"/>
              <a:t> and </a:t>
            </a:r>
            <a:r>
              <a:rPr lang="hu-HU" sz="1400" b="1" dirty="0" err="1" smtClean="0"/>
              <a:t>scents</a:t>
            </a:r>
            <a:endParaRPr lang="en-US" sz="1400" b="1" dirty="0" smtClean="0"/>
          </a:p>
          <a:p>
            <a:pPr algn="just">
              <a:lnSpc>
                <a:spcPct val="95000"/>
              </a:lnSpc>
            </a:pPr>
            <a:r>
              <a:rPr lang="hu-HU" sz="1100" dirty="0" smtClean="0"/>
              <a:t>Hortobágy is </a:t>
            </a:r>
            <a:r>
              <a:rPr lang="hu-HU" sz="1100" dirty="0" err="1" smtClean="0"/>
              <a:t>the</a:t>
            </a:r>
            <a:r>
              <a:rPr lang="hu-HU" sz="1100" dirty="0" smtClean="0"/>
              <a:t> </a:t>
            </a:r>
            <a:r>
              <a:rPr lang="hu-HU" sz="1100" dirty="0" err="1" smtClean="0"/>
              <a:t>largest</a:t>
            </a:r>
            <a:r>
              <a:rPr lang="hu-HU" sz="1100" dirty="0" smtClean="0"/>
              <a:t> </a:t>
            </a:r>
            <a:r>
              <a:rPr lang="hu-HU" sz="1100" dirty="0" err="1" smtClean="0"/>
              <a:t>alkaline</a:t>
            </a:r>
            <a:r>
              <a:rPr lang="hu-HU" sz="1100" dirty="0" smtClean="0"/>
              <a:t> </a:t>
            </a:r>
            <a:r>
              <a:rPr lang="hu-HU" sz="1100" dirty="0" err="1" smtClean="0"/>
              <a:t>steppe</a:t>
            </a:r>
            <a:r>
              <a:rPr lang="hu-HU" sz="1100" dirty="0" smtClean="0"/>
              <a:t> of Europe, </a:t>
            </a:r>
            <a:r>
              <a:rPr lang="hu-HU" sz="1100" dirty="0" err="1" smtClean="0"/>
              <a:t>only</a:t>
            </a:r>
            <a:r>
              <a:rPr lang="hu-HU" sz="1100" dirty="0" smtClean="0"/>
              <a:t> </a:t>
            </a:r>
            <a:r>
              <a:rPr lang="hu-HU" sz="1100" dirty="0" err="1" smtClean="0"/>
              <a:t>plants</a:t>
            </a:r>
            <a:r>
              <a:rPr lang="hu-HU" sz="1100" dirty="0" smtClean="0"/>
              <a:t> </a:t>
            </a:r>
            <a:r>
              <a:rPr lang="hu-HU" sz="1100" dirty="0" err="1" smtClean="0"/>
              <a:t>that</a:t>
            </a:r>
            <a:r>
              <a:rPr lang="hu-HU" sz="1100" dirty="0" smtClean="0"/>
              <a:t> </a:t>
            </a:r>
            <a:r>
              <a:rPr lang="hu-HU" sz="1100" dirty="0" err="1" smtClean="0"/>
              <a:t>tolerate</a:t>
            </a:r>
            <a:r>
              <a:rPr lang="hu-HU" sz="1100" dirty="0" smtClean="0"/>
              <a:t> </a:t>
            </a:r>
            <a:r>
              <a:rPr lang="hu-HU" sz="1100" dirty="0" err="1" smtClean="0"/>
              <a:t>salt</a:t>
            </a:r>
            <a:r>
              <a:rPr lang="hu-HU" sz="1100" dirty="0" smtClean="0"/>
              <a:t> </a:t>
            </a:r>
            <a:r>
              <a:rPr lang="hu-HU" sz="1100" dirty="0" err="1" smtClean="0"/>
              <a:t>can</a:t>
            </a:r>
            <a:r>
              <a:rPr lang="hu-HU" sz="1100" dirty="0" smtClean="0"/>
              <a:t> </a:t>
            </a:r>
            <a:r>
              <a:rPr lang="hu-HU" sz="1100" dirty="0" err="1" smtClean="0"/>
              <a:t>survive</a:t>
            </a:r>
            <a:r>
              <a:rPr lang="hu-HU" sz="1100" dirty="0" smtClean="0"/>
              <a:t> </a:t>
            </a:r>
            <a:r>
              <a:rPr lang="hu-HU" sz="1100" dirty="0" err="1" smtClean="0"/>
              <a:t>on</a:t>
            </a:r>
            <a:r>
              <a:rPr lang="hu-HU" sz="1100" dirty="0" smtClean="0"/>
              <a:t> </a:t>
            </a:r>
            <a:r>
              <a:rPr lang="hu-HU" sz="1100" dirty="0" err="1" smtClean="0"/>
              <a:t>its</a:t>
            </a:r>
            <a:r>
              <a:rPr lang="hu-HU" sz="1100" dirty="0" smtClean="0"/>
              <a:t> </a:t>
            </a:r>
            <a:r>
              <a:rPr lang="hu-HU" sz="1100" dirty="0" err="1" smtClean="0"/>
              <a:t>barren</a:t>
            </a:r>
            <a:r>
              <a:rPr lang="hu-HU" sz="1100" dirty="0" smtClean="0"/>
              <a:t> </a:t>
            </a:r>
            <a:r>
              <a:rPr lang="hu-HU" sz="1100" dirty="0" err="1" smtClean="0"/>
              <a:t>parts</a:t>
            </a:r>
            <a:r>
              <a:rPr lang="hu-HU" sz="1100" dirty="0" smtClean="0"/>
              <a:t>:</a:t>
            </a:r>
            <a:endParaRPr lang="hu-HU" sz="1100" i="1" dirty="0" smtClean="0"/>
          </a:p>
          <a:p>
            <a:pPr marL="85725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i="1" dirty="0" smtClean="0"/>
              <a:t> </a:t>
            </a:r>
            <a:r>
              <a:rPr lang="hu-HU" sz="1100" i="1" dirty="0" err="1" smtClean="0"/>
              <a:t>Limonium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gmelinii</a:t>
            </a:r>
            <a:r>
              <a:rPr lang="hu-HU" sz="1100" i="1" dirty="0" smtClean="0"/>
              <a:t> </a:t>
            </a:r>
            <a:r>
              <a:rPr lang="hu-HU" sz="1100" dirty="0" err="1" smtClean="0"/>
              <a:t>subsp</a:t>
            </a:r>
            <a:r>
              <a:rPr lang="hu-HU" sz="1100" i="1" dirty="0" smtClean="0"/>
              <a:t>. </a:t>
            </a:r>
            <a:r>
              <a:rPr lang="hu-HU" sz="1100" i="1" dirty="0" err="1" smtClean="0"/>
              <a:t>hungarica</a:t>
            </a:r>
            <a:endParaRPr lang="hu-HU" sz="1100" i="1" dirty="0" smtClean="0"/>
          </a:p>
          <a:p>
            <a:pPr marL="85725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i="1" dirty="0"/>
              <a:t> </a:t>
            </a:r>
            <a:r>
              <a:rPr lang="hu-HU" sz="1100" dirty="0" err="1" smtClean="0"/>
              <a:t>Alkali</a:t>
            </a:r>
            <a:r>
              <a:rPr lang="hu-HU" sz="1100" dirty="0" smtClean="0"/>
              <a:t> </a:t>
            </a:r>
            <a:r>
              <a:rPr lang="hu-HU" sz="1100" dirty="0" err="1" smtClean="0"/>
              <a:t>bulrush</a:t>
            </a:r>
            <a:r>
              <a:rPr lang="hu-HU" sz="1100" dirty="0" smtClean="0"/>
              <a:t> </a:t>
            </a:r>
            <a:r>
              <a:rPr lang="hu-HU" sz="1100" i="1" dirty="0" smtClean="0"/>
              <a:t>(</a:t>
            </a:r>
            <a:r>
              <a:rPr lang="en-US" sz="1100" i="1" dirty="0" err="1" smtClean="0"/>
              <a:t>Bolboschoenus</a:t>
            </a:r>
            <a:r>
              <a:rPr lang="en-US" sz="1100" i="1" dirty="0" smtClean="0"/>
              <a:t> </a:t>
            </a:r>
            <a:r>
              <a:rPr lang="en-US" sz="1100" i="1" dirty="0" err="1" smtClean="0"/>
              <a:t>maritimus</a:t>
            </a:r>
            <a:r>
              <a:rPr lang="hu-HU" sz="1100" i="1" dirty="0" smtClean="0"/>
              <a:t>);</a:t>
            </a:r>
          </a:p>
          <a:p>
            <a:pPr marL="85725" lvl="0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hu-HU" sz="1100" dirty="0" err="1" smtClean="0"/>
              <a:t>Opposite-leaved</a:t>
            </a:r>
            <a:r>
              <a:rPr lang="hu-HU" sz="1100" dirty="0" smtClean="0"/>
              <a:t> </a:t>
            </a:r>
            <a:r>
              <a:rPr lang="hu-HU" sz="1100" dirty="0" err="1" smtClean="0"/>
              <a:t>Saltwort</a:t>
            </a:r>
            <a:r>
              <a:rPr lang="hu-HU" sz="1100" i="1" dirty="0" smtClean="0"/>
              <a:t> (</a:t>
            </a:r>
            <a:r>
              <a:rPr lang="hu-HU" sz="1100" i="1" dirty="0" err="1" smtClean="0"/>
              <a:t>Salsola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soda</a:t>
            </a:r>
            <a:r>
              <a:rPr lang="hu-HU" sz="1100" i="1" dirty="0" smtClean="0"/>
              <a:t>);</a:t>
            </a:r>
          </a:p>
          <a:p>
            <a:pPr marL="85725" lvl="0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hu-HU" sz="1100" dirty="0" err="1" smtClean="0"/>
              <a:t>S</a:t>
            </a:r>
            <a:r>
              <a:rPr lang="hu-HU" sz="1100" spc="-10" dirty="0" err="1" smtClean="0"/>
              <a:t>ee</a:t>
            </a:r>
            <a:r>
              <a:rPr lang="hu-HU" sz="1100" spc="-10" dirty="0" smtClean="0"/>
              <a:t> </a:t>
            </a:r>
            <a:r>
              <a:rPr lang="hu-HU" sz="1100" spc="-10" dirty="0" err="1" smtClean="0"/>
              <a:t>Wormwood</a:t>
            </a:r>
            <a:r>
              <a:rPr lang="hu-HU" sz="1100" spc="-10" dirty="0" smtClean="0"/>
              <a:t> </a:t>
            </a:r>
            <a:r>
              <a:rPr lang="hu-HU" sz="1100" i="1" spc="-10" dirty="0" smtClean="0"/>
              <a:t>(</a:t>
            </a:r>
            <a:r>
              <a:rPr lang="hu-HU" sz="1100" i="1" spc="-10" dirty="0" err="1" smtClean="0"/>
              <a:t>Artemisia</a:t>
            </a:r>
            <a:r>
              <a:rPr lang="hu-HU" sz="1100" i="1" spc="-10" dirty="0" smtClean="0"/>
              <a:t> </a:t>
            </a:r>
            <a:r>
              <a:rPr lang="hu-HU" sz="1100" i="1" spc="-10" dirty="0" err="1" smtClean="0"/>
              <a:t>santonicum</a:t>
            </a:r>
            <a:r>
              <a:rPr lang="hu-HU" sz="1100" i="1" spc="-10" dirty="0" smtClean="0"/>
              <a:t>);</a:t>
            </a:r>
          </a:p>
          <a:p>
            <a:pPr marL="85725" lvl="0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i="1" dirty="0" smtClean="0"/>
              <a:t> </a:t>
            </a:r>
            <a:r>
              <a:rPr lang="hu-HU" sz="1100" dirty="0" err="1" smtClean="0"/>
              <a:t>Slender</a:t>
            </a:r>
            <a:r>
              <a:rPr lang="hu-HU" sz="1100" dirty="0" smtClean="0"/>
              <a:t> </a:t>
            </a:r>
            <a:r>
              <a:rPr lang="hu-HU" sz="1100" dirty="0" err="1" smtClean="0"/>
              <a:t>Glasswort</a:t>
            </a:r>
            <a:r>
              <a:rPr lang="hu-HU" sz="1100" dirty="0" smtClean="0"/>
              <a:t> </a:t>
            </a:r>
            <a:r>
              <a:rPr lang="hu-HU" sz="1100" i="1" dirty="0" smtClean="0"/>
              <a:t>(</a:t>
            </a:r>
            <a:r>
              <a:rPr lang="hu-HU" sz="1100" i="1" dirty="0" err="1" smtClean="0"/>
              <a:t>Salicornia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prostrata</a:t>
            </a:r>
            <a:r>
              <a:rPr lang="hu-HU" sz="1100" i="1" dirty="0" smtClean="0"/>
              <a:t>) etc.</a:t>
            </a:r>
          </a:p>
          <a:p>
            <a:pPr lvl="0">
              <a:lnSpc>
                <a:spcPct val="95000"/>
              </a:lnSpc>
            </a:pPr>
            <a:r>
              <a:rPr lang="hu-HU" sz="1100" dirty="0" err="1" smtClean="0"/>
              <a:t>Wetlands</a:t>
            </a:r>
            <a:r>
              <a:rPr lang="hu-HU" sz="1100" dirty="0" smtClean="0"/>
              <a:t> and </a:t>
            </a:r>
            <a:r>
              <a:rPr lang="hu-HU" sz="1100" dirty="0" err="1" smtClean="0"/>
              <a:t>steppes</a:t>
            </a:r>
            <a:r>
              <a:rPr lang="hu-HU" sz="1100" dirty="0" smtClean="0"/>
              <a:t> </a:t>
            </a:r>
            <a:r>
              <a:rPr lang="hu-HU" sz="1100" dirty="0" err="1" smtClean="0"/>
              <a:t>also</a:t>
            </a:r>
            <a:r>
              <a:rPr lang="hu-HU" sz="1100" dirty="0" smtClean="0"/>
              <a:t> </a:t>
            </a:r>
            <a:r>
              <a:rPr lang="hu-HU" sz="1100" dirty="0" err="1" smtClean="0"/>
              <a:t>appear</a:t>
            </a:r>
            <a:r>
              <a:rPr lang="hu-HU" sz="1100" dirty="0" smtClean="0"/>
              <a:t> </a:t>
            </a:r>
            <a:r>
              <a:rPr lang="hu-HU" sz="1100" dirty="0" err="1" smtClean="0"/>
              <a:t>herewith</a:t>
            </a:r>
            <a:r>
              <a:rPr lang="hu-HU" sz="1100" dirty="0" smtClean="0"/>
              <a:t>:</a:t>
            </a:r>
          </a:p>
          <a:p>
            <a:pPr marL="88900" lvl="0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hu-HU" sz="1100" spc="-20" dirty="0" smtClean="0"/>
              <a:t>White </a:t>
            </a:r>
            <a:r>
              <a:rPr lang="hu-HU" sz="1100" spc="-20" dirty="0" err="1" smtClean="0"/>
              <a:t>Water-lily</a:t>
            </a:r>
            <a:r>
              <a:rPr lang="hu-HU" sz="1100" spc="-20" dirty="0" smtClean="0"/>
              <a:t> </a:t>
            </a:r>
            <a:r>
              <a:rPr lang="hu-HU" sz="1100" i="1" spc="-20" dirty="0" smtClean="0"/>
              <a:t>(</a:t>
            </a:r>
            <a:r>
              <a:rPr lang="hu-HU" sz="1100" i="1" dirty="0" err="1" smtClean="0"/>
              <a:t>Nymphaea</a:t>
            </a:r>
            <a:r>
              <a:rPr lang="hu-HU" sz="1100" i="1" dirty="0" smtClean="0"/>
              <a:t> alba</a:t>
            </a:r>
            <a:r>
              <a:rPr lang="hu-HU" sz="1100" i="1" spc="-20" dirty="0" smtClean="0"/>
              <a:t>);</a:t>
            </a:r>
          </a:p>
          <a:p>
            <a:pPr marL="88900" lvl="0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spc="-20" dirty="0"/>
              <a:t> </a:t>
            </a:r>
            <a:r>
              <a:rPr lang="hu-HU" sz="1100" spc="-20" dirty="0" err="1" smtClean="0"/>
              <a:t>Hungarian</a:t>
            </a:r>
            <a:r>
              <a:rPr lang="hu-HU" sz="1100" spc="-20" dirty="0" smtClean="0"/>
              <a:t> </a:t>
            </a:r>
            <a:r>
              <a:rPr lang="hu-HU" sz="1100" spc="-20" dirty="0" err="1" smtClean="0"/>
              <a:t>Daisy</a:t>
            </a:r>
            <a:r>
              <a:rPr lang="hu-HU" sz="1100" spc="-20" dirty="0" smtClean="0"/>
              <a:t> </a:t>
            </a:r>
            <a:r>
              <a:rPr lang="hu-HU" sz="1100" i="1" spc="-20" dirty="0" smtClean="0"/>
              <a:t>(</a:t>
            </a:r>
            <a:r>
              <a:rPr lang="hu-HU" sz="1100" i="1" dirty="0" err="1" smtClean="0"/>
              <a:t>Leucanthemella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serotina</a:t>
            </a:r>
            <a:r>
              <a:rPr lang="hu-HU" sz="1100" i="1" dirty="0" smtClean="0"/>
              <a:t>);</a:t>
            </a:r>
            <a:r>
              <a:rPr lang="hu-HU" sz="1100" i="1" spc="-20" dirty="0" smtClean="0"/>
              <a:t> </a:t>
            </a:r>
          </a:p>
          <a:p>
            <a:pPr marL="88900" lvl="0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i="1" spc="-20" dirty="0"/>
              <a:t> </a:t>
            </a:r>
            <a:r>
              <a:rPr lang="hu-HU" sz="1100" spc="-20" dirty="0" smtClean="0"/>
              <a:t>Sweet </a:t>
            </a:r>
            <a:r>
              <a:rPr lang="hu-HU" sz="1100" spc="-20" dirty="0" err="1"/>
              <a:t>V</a:t>
            </a:r>
            <a:r>
              <a:rPr lang="hu-HU" sz="1100" spc="-20" dirty="0" err="1" smtClean="0"/>
              <a:t>ernal</a:t>
            </a:r>
            <a:r>
              <a:rPr lang="hu-HU" sz="1100" spc="-20" dirty="0" smtClean="0"/>
              <a:t> </a:t>
            </a:r>
            <a:r>
              <a:rPr lang="hu-HU" sz="1100" i="1" spc="-20" dirty="0" smtClean="0"/>
              <a:t>(Adonis </a:t>
            </a:r>
            <a:r>
              <a:rPr lang="hu-HU" sz="1100" i="1" spc="-20" dirty="0" err="1" smtClean="0"/>
              <a:t>vernalis</a:t>
            </a:r>
            <a:r>
              <a:rPr lang="hu-HU" sz="1100" i="1" spc="-20" dirty="0" smtClean="0"/>
              <a:t>) </a:t>
            </a:r>
            <a:r>
              <a:rPr lang="hu-HU" sz="1100" spc="-20" dirty="0" smtClean="0"/>
              <a:t>etc.</a:t>
            </a:r>
          </a:p>
        </p:txBody>
      </p:sp>
      <p:pic>
        <p:nvPicPr>
          <p:cNvPr id="6" name="Kép 1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697573" y="692698"/>
            <a:ext cx="1834867" cy="115212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Szövegdoboz 6"/>
          <p:cNvSpPr txBox="1"/>
          <p:nvPr/>
        </p:nvSpPr>
        <p:spPr>
          <a:xfrm>
            <a:off x="6372200" y="2042264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100" b="1" dirty="0" smtClean="0"/>
              <a:t>Hortobágy</a:t>
            </a:r>
          </a:p>
          <a:p>
            <a:pPr algn="ctr"/>
            <a:r>
              <a:rPr lang="hu-HU" sz="2100" b="1" dirty="0" err="1" smtClean="0"/>
              <a:t>Biosphere</a:t>
            </a:r>
            <a:r>
              <a:rPr lang="hu-HU" sz="2100" b="1" dirty="0" smtClean="0"/>
              <a:t> </a:t>
            </a:r>
            <a:r>
              <a:rPr lang="hu-HU" sz="2100" b="1" dirty="0" err="1" smtClean="0"/>
              <a:t>Reserve</a:t>
            </a:r>
            <a:endParaRPr lang="hu-HU" sz="2100" b="1" dirty="0"/>
          </a:p>
        </p:txBody>
      </p:sp>
      <p:sp>
        <p:nvSpPr>
          <p:cNvPr id="8" name="Szövegdoboz 7"/>
          <p:cNvSpPr txBox="1"/>
          <p:nvPr/>
        </p:nvSpPr>
        <p:spPr>
          <a:xfrm>
            <a:off x="6372200" y="4957718"/>
            <a:ext cx="2448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smtClean="0"/>
              <a:t>2013</a:t>
            </a:r>
            <a:endParaRPr lang="hu-HU" sz="2000" b="1" dirty="0"/>
          </a:p>
        </p:txBody>
      </p:sp>
      <p:pic>
        <p:nvPicPr>
          <p:cNvPr id="10" name="Picture 4" descr="D:\Home\LOGÓK\kocsag_f-nagy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40350" y="5517232"/>
            <a:ext cx="792090" cy="792088"/>
          </a:xfrm>
          <a:prstGeom prst="ellipse">
            <a:avLst/>
          </a:prstGeom>
          <a:noFill/>
        </p:spPr>
      </p:pic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7" name="Egyenes összekötő 26"/>
          <p:cNvCxnSpPr/>
          <p:nvPr/>
        </p:nvCxnSpPr>
        <p:spPr>
          <a:xfrm flipV="1">
            <a:off x="3059832" y="-11864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/>
          <p:cNvCxnSpPr/>
          <p:nvPr/>
        </p:nvCxnSpPr>
        <p:spPr>
          <a:xfrm flipV="1">
            <a:off x="3040782" y="73467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29"/>
          <p:cNvCxnSpPr/>
          <p:nvPr/>
        </p:nvCxnSpPr>
        <p:spPr>
          <a:xfrm flipV="1">
            <a:off x="608416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zövegdoboz 18"/>
          <p:cNvSpPr txBox="1"/>
          <p:nvPr/>
        </p:nvSpPr>
        <p:spPr>
          <a:xfrm>
            <a:off x="76304" y="3584605"/>
            <a:ext cx="2962275" cy="1905137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1400" b="1" dirty="0" smtClean="0"/>
              <a:t>Zoological values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100" dirty="0" smtClean="0"/>
              <a:t> </a:t>
            </a:r>
            <a:r>
              <a:rPr lang="hu-HU" sz="1100" dirty="0" err="1" smtClean="0"/>
              <a:t>the</a:t>
            </a:r>
            <a:r>
              <a:rPr lang="hu-HU" sz="1100" dirty="0" smtClean="0"/>
              <a:t> most </a:t>
            </a:r>
            <a:r>
              <a:rPr lang="hu-HU" sz="1100" dirty="0" err="1" smtClean="0"/>
              <a:t>important</a:t>
            </a:r>
            <a:r>
              <a:rPr lang="hu-HU" sz="1100" dirty="0" smtClean="0"/>
              <a:t> </a:t>
            </a:r>
            <a:r>
              <a:rPr lang="hu-HU" sz="1100" dirty="0" err="1" smtClean="0"/>
              <a:t>bird</a:t>
            </a:r>
            <a:r>
              <a:rPr lang="hu-HU" sz="1100" dirty="0" smtClean="0"/>
              <a:t> </a:t>
            </a:r>
            <a:r>
              <a:rPr lang="hu-HU" sz="1100" dirty="0" err="1" smtClean="0"/>
              <a:t>migration</a:t>
            </a:r>
            <a:r>
              <a:rPr lang="hu-HU" sz="1100" dirty="0" smtClean="0"/>
              <a:t> site </a:t>
            </a:r>
            <a:r>
              <a:rPr lang="hu-HU" sz="1100" dirty="0" err="1" smtClean="0"/>
              <a:t>in</a:t>
            </a:r>
            <a:r>
              <a:rPr lang="hu-HU" sz="1100" dirty="0" smtClean="0"/>
              <a:t> </a:t>
            </a:r>
            <a:r>
              <a:rPr lang="hu-HU" sz="1100" dirty="0" err="1" smtClean="0"/>
              <a:t>the</a:t>
            </a:r>
            <a:r>
              <a:rPr lang="hu-HU" sz="1100" dirty="0" smtClean="0"/>
              <a:t> </a:t>
            </a:r>
            <a:r>
              <a:rPr lang="hu-HU" sz="1100" dirty="0" err="1" smtClean="0"/>
              <a:t>Carpathian</a:t>
            </a:r>
            <a:r>
              <a:rPr lang="hu-HU" sz="1100" dirty="0" smtClean="0"/>
              <a:t> </a:t>
            </a:r>
            <a:r>
              <a:rPr lang="hu-HU" sz="1100" dirty="0" err="1" smtClean="0"/>
              <a:t>Basin</a:t>
            </a:r>
            <a:r>
              <a:rPr lang="hu-HU" sz="1100" dirty="0" smtClean="0"/>
              <a:t>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hu-HU" sz="1100" spc="-10" dirty="0" smtClean="0"/>
              <a:t>more </a:t>
            </a:r>
            <a:r>
              <a:rPr lang="hu-HU" sz="1100" spc="-10" dirty="0" err="1" smtClean="0"/>
              <a:t>than</a:t>
            </a:r>
            <a:r>
              <a:rPr lang="hu-HU" sz="1100" spc="-10" dirty="0" smtClean="0"/>
              <a:t> 345 </a:t>
            </a:r>
            <a:r>
              <a:rPr lang="hu-HU" sz="1100" spc="-10" dirty="0" err="1" smtClean="0"/>
              <a:t>bird</a:t>
            </a:r>
            <a:r>
              <a:rPr lang="hu-HU" sz="1100" spc="-10" dirty="0" smtClean="0"/>
              <a:t> species (out of 700 </a:t>
            </a:r>
            <a:r>
              <a:rPr lang="hu-HU" sz="1100" spc="-10" dirty="0" err="1" smtClean="0"/>
              <a:t>in</a:t>
            </a:r>
            <a:r>
              <a:rPr lang="hu-HU" sz="1100" spc="-10" dirty="0" smtClean="0"/>
              <a:t> Europe) </a:t>
            </a:r>
            <a:r>
              <a:rPr lang="hu-HU" sz="1100" spc="-10" dirty="0" err="1" smtClean="0"/>
              <a:t>have</a:t>
            </a:r>
            <a:r>
              <a:rPr lang="hu-HU" sz="1100" spc="-10" dirty="0" smtClean="0"/>
              <a:t> </a:t>
            </a:r>
            <a:r>
              <a:rPr lang="hu-HU" sz="1100" spc="-10" dirty="0" err="1" smtClean="0"/>
              <a:t>been</a:t>
            </a:r>
            <a:r>
              <a:rPr lang="hu-HU" sz="1100" spc="-10" dirty="0" smtClean="0"/>
              <a:t> </a:t>
            </a:r>
            <a:r>
              <a:rPr lang="hu-HU" sz="1100" spc="-10" dirty="0" err="1" smtClean="0"/>
              <a:t>observed</a:t>
            </a:r>
            <a:r>
              <a:rPr lang="hu-HU" sz="1100" spc="-10" dirty="0" smtClean="0"/>
              <a:t> here;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hu-HU" sz="1100" dirty="0" err="1" smtClean="0"/>
              <a:t>Common</a:t>
            </a:r>
            <a:r>
              <a:rPr lang="hu-HU" sz="1100" dirty="0" smtClean="0"/>
              <a:t> </a:t>
            </a:r>
            <a:r>
              <a:rPr lang="hu-HU" sz="1100" dirty="0" err="1" smtClean="0"/>
              <a:t>Crane</a:t>
            </a:r>
            <a:r>
              <a:rPr lang="hu-HU" sz="1100" dirty="0" smtClean="0"/>
              <a:t> </a:t>
            </a:r>
            <a:r>
              <a:rPr lang="hu-HU" sz="1100" i="1" dirty="0" smtClean="0"/>
              <a:t>(</a:t>
            </a:r>
            <a:r>
              <a:rPr lang="hu-HU" sz="1100" i="1" dirty="0" err="1" smtClean="0"/>
              <a:t>Grus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grus</a:t>
            </a:r>
            <a:r>
              <a:rPr lang="hu-HU" sz="1100" i="1" dirty="0" smtClean="0"/>
              <a:t>)</a:t>
            </a:r>
            <a:r>
              <a:rPr lang="hu-HU" sz="1100" dirty="0" smtClean="0"/>
              <a:t>,</a:t>
            </a:r>
            <a:r>
              <a:rPr lang="hu-HU" sz="1100" i="1" dirty="0" smtClean="0"/>
              <a:t> </a:t>
            </a:r>
            <a:r>
              <a:rPr lang="hu-HU" sz="1100" dirty="0" err="1" smtClean="0"/>
              <a:t>Saker</a:t>
            </a:r>
            <a:r>
              <a:rPr lang="hu-HU" sz="1100" dirty="0" smtClean="0"/>
              <a:t> Falcon </a:t>
            </a:r>
            <a:r>
              <a:rPr lang="hu-HU" sz="1100" i="1" dirty="0" smtClean="0"/>
              <a:t>(</a:t>
            </a:r>
            <a:r>
              <a:rPr lang="hu-HU" sz="1100" i="1" dirty="0" err="1" smtClean="0"/>
              <a:t>Falco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cherrug</a:t>
            </a:r>
            <a:r>
              <a:rPr lang="hu-HU" sz="1100" i="1" dirty="0" smtClean="0"/>
              <a:t>)</a:t>
            </a:r>
            <a:r>
              <a:rPr lang="hu-HU" sz="1100" dirty="0" smtClean="0"/>
              <a:t>, </a:t>
            </a:r>
            <a:r>
              <a:rPr lang="hu-HU" sz="1100" dirty="0" err="1" smtClean="0"/>
              <a:t>Red-footed</a:t>
            </a:r>
            <a:r>
              <a:rPr lang="hu-HU" sz="1100" dirty="0" smtClean="0"/>
              <a:t> </a:t>
            </a:r>
            <a:r>
              <a:rPr lang="hu-HU" sz="1100" dirty="0" err="1" smtClean="0"/>
              <a:t>Falcon</a:t>
            </a:r>
            <a:r>
              <a:rPr lang="hu-HU" sz="1100" dirty="0" smtClean="0"/>
              <a:t> </a:t>
            </a:r>
            <a:r>
              <a:rPr lang="hu-HU" sz="1100" i="1" dirty="0" smtClean="0"/>
              <a:t>(</a:t>
            </a:r>
            <a:r>
              <a:rPr lang="hu-HU" sz="1100" i="1" dirty="0" err="1" smtClean="0"/>
              <a:t>Falco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vespertinus</a:t>
            </a:r>
            <a:r>
              <a:rPr lang="hu-HU" sz="1100" i="1" dirty="0" smtClean="0"/>
              <a:t>)</a:t>
            </a:r>
            <a:r>
              <a:rPr lang="hu-HU" sz="1100" dirty="0" smtClean="0"/>
              <a:t>, </a:t>
            </a:r>
            <a:r>
              <a:rPr lang="hu-HU" sz="1100" dirty="0" err="1" smtClean="0"/>
              <a:t>White-tailed</a:t>
            </a:r>
            <a:r>
              <a:rPr lang="hu-HU" sz="1100" dirty="0" smtClean="0"/>
              <a:t> Eagle </a:t>
            </a:r>
            <a:r>
              <a:rPr lang="hu-HU" sz="1100" i="1" dirty="0" smtClean="0"/>
              <a:t>(</a:t>
            </a:r>
            <a:r>
              <a:rPr lang="hu-HU" sz="1100" i="1" dirty="0" err="1" smtClean="0"/>
              <a:t>Haliaeetus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albicilla</a:t>
            </a:r>
            <a:r>
              <a:rPr lang="hu-HU" sz="1100" i="1" dirty="0" smtClean="0"/>
              <a:t>) </a:t>
            </a:r>
            <a:r>
              <a:rPr lang="hu-HU" sz="1100" dirty="0" smtClean="0"/>
              <a:t>etc.; 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spc="-10" dirty="0" smtClean="0"/>
              <a:t> </a:t>
            </a:r>
            <a:r>
              <a:rPr lang="hu-HU" sz="1100" spc="-10" dirty="0" err="1" smtClean="0"/>
              <a:t>the</a:t>
            </a:r>
            <a:r>
              <a:rPr lang="hu-HU" sz="1100" spc="-10" dirty="0" smtClean="0"/>
              <a:t> </a:t>
            </a:r>
            <a:r>
              <a:rPr lang="hu-HU" sz="1100" spc="-10" dirty="0" err="1" smtClean="0"/>
              <a:t>fishponds</a:t>
            </a:r>
            <a:r>
              <a:rPr lang="hu-HU" sz="1100" spc="-10" dirty="0" smtClean="0"/>
              <a:t> </a:t>
            </a:r>
            <a:r>
              <a:rPr lang="hu-HU" sz="1100" spc="-10" dirty="0" err="1" smtClean="0"/>
              <a:t>are</a:t>
            </a:r>
            <a:r>
              <a:rPr lang="hu-HU" sz="1100" spc="-10" dirty="0" smtClean="0"/>
              <a:t> </a:t>
            </a:r>
            <a:r>
              <a:rPr lang="hu-HU" sz="1100" spc="-10" dirty="0" err="1" smtClean="0"/>
              <a:t>habitats</a:t>
            </a:r>
            <a:r>
              <a:rPr lang="hu-HU" sz="1100" spc="-10" dirty="0" smtClean="0"/>
              <a:t> </a:t>
            </a:r>
            <a:r>
              <a:rPr lang="hu-HU" sz="1100" spc="-10" dirty="0" err="1" smtClean="0"/>
              <a:t>for</a:t>
            </a:r>
            <a:r>
              <a:rPr lang="hu-HU" sz="1100" spc="-10" dirty="0" smtClean="0"/>
              <a:t> </a:t>
            </a:r>
            <a:r>
              <a:rPr lang="hu-HU" sz="1100" spc="-10" dirty="0" err="1" smtClean="0"/>
              <a:t>the</a:t>
            </a:r>
            <a:r>
              <a:rPr lang="hu-HU" sz="1100" spc="-10" dirty="0" smtClean="0"/>
              <a:t> European </a:t>
            </a:r>
            <a:r>
              <a:rPr lang="hu-HU" sz="1100" spc="-10" dirty="0" err="1" smtClean="0"/>
              <a:t>Otter</a:t>
            </a:r>
            <a:r>
              <a:rPr lang="hu-HU" sz="1100" spc="-10" dirty="0" smtClean="0"/>
              <a:t> </a:t>
            </a:r>
            <a:r>
              <a:rPr lang="hu-HU" sz="1100" i="1" spc="-10" dirty="0" smtClean="0"/>
              <a:t>(</a:t>
            </a:r>
            <a:r>
              <a:rPr lang="hu-HU" sz="1100" i="1" spc="-10" dirty="0" err="1" smtClean="0"/>
              <a:t>Lutra</a:t>
            </a:r>
            <a:r>
              <a:rPr lang="hu-HU" sz="1100" i="1" spc="-10" dirty="0" smtClean="0"/>
              <a:t> </a:t>
            </a:r>
            <a:r>
              <a:rPr lang="hu-HU" sz="1100" i="1" spc="-10" dirty="0" err="1" smtClean="0"/>
              <a:t>lutra</a:t>
            </a:r>
            <a:r>
              <a:rPr lang="hu-HU" sz="1100" i="1" spc="-10" dirty="0" smtClean="0"/>
              <a:t>) </a:t>
            </a:r>
            <a:r>
              <a:rPr lang="hu-HU" sz="1100" spc="-10" dirty="0" err="1" smtClean="0"/>
              <a:t>as</a:t>
            </a:r>
            <a:r>
              <a:rPr lang="hu-HU" sz="1100" spc="-10" dirty="0" smtClean="0"/>
              <a:t> </a:t>
            </a:r>
            <a:r>
              <a:rPr lang="hu-HU" sz="1100" spc="-10" dirty="0" err="1" smtClean="0"/>
              <a:t>well</a:t>
            </a:r>
            <a:r>
              <a:rPr lang="hu-HU" sz="1100" spc="-10" dirty="0" smtClean="0"/>
              <a:t>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hu-HU" sz="1100" spc="-40" dirty="0" smtClean="0"/>
              <a:t> </a:t>
            </a:r>
            <a:r>
              <a:rPr lang="hu-HU" sz="1100" spc="-40" dirty="0" err="1" smtClean="0"/>
              <a:t>rich</a:t>
            </a:r>
            <a:r>
              <a:rPr lang="hu-HU" sz="1100" spc="-40" dirty="0" smtClean="0"/>
              <a:t> </a:t>
            </a:r>
            <a:r>
              <a:rPr lang="hu-HU" sz="1100" spc="-40" dirty="0" err="1" smtClean="0"/>
              <a:t>butterfly</a:t>
            </a:r>
            <a:r>
              <a:rPr lang="hu-HU" sz="1100" spc="-40" dirty="0" smtClean="0"/>
              <a:t> fauna - </a:t>
            </a:r>
            <a:r>
              <a:rPr lang="hu-HU" sz="1100" spc="-40" dirty="0" err="1" smtClean="0"/>
              <a:t>Large</a:t>
            </a:r>
            <a:r>
              <a:rPr lang="hu-HU" sz="1100" spc="-40" dirty="0" smtClean="0"/>
              <a:t> </a:t>
            </a:r>
            <a:r>
              <a:rPr lang="hu-HU" sz="1100" spc="-40" dirty="0" err="1" smtClean="0"/>
              <a:t>Copper</a:t>
            </a:r>
            <a:r>
              <a:rPr lang="hu-HU" sz="1100" spc="-40" dirty="0" smtClean="0"/>
              <a:t> </a:t>
            </a:r>
            <a:r>
              <a:rPr lang="hu-HU" sz="1100" i="1" spc="-40" dirty="0" smtClean="0"/>
              <a:t>(</a:t>
            </a:r>
            <a:r>
              <a:rPr lang="hu-HU" sz="1100" i="1" spc="-40" dirty="0" err="1"/>
              <a:t>Lycaena</a:t>
            </a:r>
            <a:r>
              <a:rPr lang="hu-HU" sz="1100" i="1" spc="-40" dirty="0"/>
              <a:t> </a:t>
            </a:r>
            <a:r>
              <a:rPr lang="hu-HU" sz="1100" i="1" spc="-40" dirty="0" err="1" smtClean="0"/>
              <a:t>dispar</a:t>
            </a:r>
            <a:r>
              <a:rPr lang="hu-HU" sz="1100" i="1" spc="-40" dirty="0" smtClean="0"/>
              <a:t>)</a:t>
            </a:r>
            <a:r>
              <a:rPr lang="hu-HU" sz="1100" spc="-40" dirty="0" smtClean="0"/>
              <a:t>.</a:t>
            </a:r>
            <a:endParaRPr lang="en-US" sz="1100" spc="-40" dirty="0" smtClean="0"/>
          </a:p>
        </p:txBody>
      </p:sp>
      <p:sp>
        <p:nvSpPr>
          <p:cNvPr id="22" name="Szövegdoboz 21"/>
          <p:cNvSpPr txBox="1"/>
          <p:nvPr/>
        </p:nvSpPr>
        <p:spPr>
          <a:xfrm>
            <a:off x="3106874" y="6403964"/>
            <a:ext cx="2930252" cy="369332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/>
              <a:t>Photos by</a:t>
            </a:r>
            <a:r>
              <a:rPr lang="hu-HU" sz="900" b="1" dirty="0" smtClean="0"/>
              <a:t>: </a:t>
            </a:r>
            <a:r>
              <a:rPr lang="hu-HU" sz="900" dirty="0" smtClean="0"/>
              <a:t>Kovács, G.; Lisztes, L</a:t>
            </a:r>
            <a:r>
              <a:rPr lang="hu-HU" sz="900" dirty="0" smtClean="0"/>
              <a:t>.; Molnár</a:t>
            </a:r>
            <a:r>
              <a:rPr lang="hu-HU" sz="900" dirty="0" smtClean="0"/>
              <a:t>, A.; Sándor, I</a:t>
            </a:r>
            <a:r>
              <a:rPr lang="hu-HU" sz="900" dirty="0" smtClean="0"/>
              <a:t>.</a:t>
            </a:r>
          </a:p>
          <a:p>
            <a:pPr algn="ctr"/>
            <a:r>
              <a:rPr lang="hu-HU" sz="900" spc="-20" dirty="0"/>
              <a:t>and </a:t>
            </a:r>
            <a:r>
              <a:rPr lang="hu-HU" sz="900" spc="-20" dirty="0" err="1"/>
              <a:t>the</a:t>
            </a:r>
            <a:r>
              <a:rPr lang="hu-HU" sz="900" spc="-20" dirty="0"/>
              <a:t> </a:t>
            </a:r>
            <a:r>
              <a:rPr lang="hu-HU" sz="900" spc="-20" dirty="0" err="1"/>
              <a:t>archivum</a:t>
            </a:r>
            <a:r>
              <a:rPr lang="hu-HU" sz="900" spc="-20" dirty="0"/>
              <a:t> of </a:t>
            </a:r>
            <a:r>
              <a:rPr lang="hu-HU" sz="900" spc="-20" dirty="0" err="1"/>
              <a:t>the</a:t>
            </a:r>
            <a:r>
              <a:rPr lang="hu-HU" sz="900" spc="-20" dirty="0"/>
              <a:t> </a:t>
            </a:r>
            <a:r>
              <a:rPr lang="hu-HU" sz="900" spc="-20" dirty="0" smtClean="0"/>
              <a:t>Hortobágy </a:t>
            </a:r>
            <a:r>
              <a:rPr lang="hu-HU" sz="900" spc="-20" dirty="0"/>
              <a:t>National Park </a:t>
            </a:r>
            <a:r>
              <a:rPr lang="hu-HU" sz="900" spc="-20" smtClean="0"/>
              <a:t>Directorate</a:t>
            </a:r>
            <a:endParaRPr lang="en-US" sz="900" dirty="0"/>
          </a:p>
        </p:txBody>
      </p:sp>
      <p:cxnSp>
        <p:nvCxnSpPr>
          <p:cNvPr id="43" name="Egyenes összekötő 42"/>
          <p:cNvCxnSpPr/>
          <p:nvPr/>
        </p:nvCxnSpPr>
        <p:spPr>
          <a:xfrm flipV="1">
            <a:off x="3059832" y="6803751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66026" y="1828800"/>
            <a:ext cx="1225199" cy="22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sp>
        <p:nvSpPr>
          <p:cNvPr id="57" name="Lekerekített téglalap 56"/>
          <p:cNvSpPr/>
          <p:nvPr/>
        </p:nvSpPr>
        <p:spPr>
          <a:xfrm>
            <a:off x="5255394" y="818148"/>
            <a:ext cx="813334" cy="336884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9" name="Szövegdoboz 58"/>
          <p:cNvSpPr txBox="1"/>
          <p:nvPr/>
        </p:nvSpPr>
        <p:spPr>
          <a:xfrm>
            <a:off x="3097349" y="2289264"/>
            <a:ext cx="2930252" cy="4078039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More information and contacts</a:t>
            </a:r>
          </a:p>
          <a:p>
            <a:pPr algn="ctr">
              <a:spcBef>
                <a:spcPts val="600"/>
              </a:spcBef>
            </a:pPr>
            <a:r>
              <a:rPr lang="hu-HU" sz="1000" b="1" dirty="0" smtClean="0"/>
              <a:t>Hortobágy</a:t>
            </a:r>
            <a:r>
              <a:rPr lang="en-US" sz="1000" b="1" dirty="0" smtClean="0"/>
              <a:t> National Park Directorate</a:t>
            </a:r>
            <a:br>
              <a:rPr lang="en-US" sz="1000" b="1" dirty="0" smtClean="0"/>
            </a:br>
            <a:r>
              <a:rPr lang="en-US" sz="1000" dirty="0" smtClean="0"/>
              <a:t>HU-</a:t>
            </a:r>
            <a:r>
              <a:rPr lang="hu-HU" sz="1000" dirty="0" smtClean="0"/>
              <a:t>4024</a:t>
            </a:r>
            <a:r>
              <a:rPr lang="en-US" sz="1000" dirty="0" smtClean="0"/>
              <a:t> </a:t>
            </a:r>
            <a:r>
              <a:rPr lang="hu-HU" sz="1000" dirty="0" smtClean="0"/>
              <a:t>Debrecen</a:t>
            </a:r>
            <a:r>
              <a:rPr lang="en-US" sz="1000" dirty="0" smtClean="0"/>
              <a:t>, </a:t>
            </a:r>
            <a:r>
              <a:rPr lang="hu-HU" sz="1000" dirty="0" err="1" smtClean="0"/>
              <a:t>Sumen</a:t>
            </a:r>
            <a:r>
              <a:rPr lang="hu-HU" sz="1000" dirty="0" smtClean="0"/>
              <a:t> út</a:t>
            </a:r>
            <a:r>
              <a:rPr lang="en-US" sz="1000" dirty="0" smtClean="0"/>
              <a:t> </a:t>
            </a:r>
            <a:r>
              <a:rPr lang="hu-HU" sz="1000" dirty="0" smtClean="0"/>
              <a:t>2</a:t>
            </a:r>
            <a:r>
              <a:rPr lang="en-US" sz="1000" dirty="0" smtClean="0"/>
              <a:t>.</a:t>
            </a:r>
          </a:p>
          <a:p>
            <a:pPr algn="ctr"/>
            <a:r>
              <a:rPr lang="en-US" sz="1000" dirty="0" err="1" smtClean="0"/>
              <a:t>tel</a:t>
            </a:r>
            <a:r>
              <a:rPr lang="en-US" sz="1000" dirty="0" smtClean="0"/>
              <a:t>: (36) </a:t>
            </a:r>
            <a:r>
              <a:rPr lang="hu-HU" sz="1000" dirty="0" smtClean="0"/>
              <a:t>52</a:t>
            </a:r>
            <a:r>
              <a:rPr lang="en-US" sz="1000" dirty="0" smtClean="0"/>
              <a:t>-</a:t>
            </a:r>
            <a:r>
              <a:rPr lang="hu-HU" sz="1000" dirty="0" smtClean="0"/>
              <a:t>529</a:t>
            </a:r>
            <a:r>
              <a:rPr lang="en-US" sz="1000" dirty="0" smtClean="0"/>
              <a:t>-</a:t>
            </a:r>
            <a:r>
              <a:rPr lang="hu-HU" sz="1000" dirty="0" smtClean="0"/>
              <a:t>920</a:t>
            </a:r>
            <a:r>
              <a:rPr lang="en-US" sz="1000" dirty="0" smtClean="0"/>
              <a:t> </a:t>
            </a:r>
            <a:endParaRPr lang="hu-HU" sz="1000" dirty="0" smtClean="0"/>
          </a:p>
          <a:p>
            <a:pPr algn="ctr"/>
            <a:r>
              <a:rPr lang="hu-HU" sz="1000" dirty="0" smtClean="0"/>
              <a:t>fax: (36) 52-529-940</a:t>
            </a:r>
            <a:endParaRPr lang="en-US" sz="1000" dirty="0" smtClean="0"/>
          </a:p>
          <a:p>
            <a:pPr algn="ctr"/>
            <a:r>
              <a:rPr lang="en-US" sz="1000" dirty="0" smtClean="0"/>
              <a:t>e-mail: </a:t>
            </a:r>
            <a:r>
              <a:rPr lang="hu-HU" sz="1000" dirty="0" err="1" smtClean="0">
                <a:hlinkClick r:id="rId9"/>
              </a:rPr>
              <a:t>info</a:t>
            </a:r>
            <a:r>
              <a:rPr lang="en-US" sz="1000" dirty="0" smtClean="0">
                <a:hlinkClick r:id="rId9"/>
              </a:rPr>
              <a:t>@</a:t>
            </a:r>
            <a:r>
              <a:rPr lang="hu-HU" sz="1000" dirty="0" err="1" smtClean="0">
                <a:hlinkClick r:id="rId9"/>
              </a:rPr>
              <a:t>hnp</a:t>
            </a:r>
            <a:r>
              <a:rPr lang="en-US" sz="1000" dirty="0" smtClean="0">
                <a:hlinkClick r:id="rId9"/>
              </a:rPr>
              <a:t>.</a:t>
            </a:r>
            <a:r>
              <a:rPr lang="en-US" sz="1000" dirty="0" err="1" smtClean="0">
                <a:hlinkClick r:id="rId9"/>
              </a:rPr>
              <a:t>hu</a:t>
            </a:r>
            <a:endParaRPr lang="en-US" sz="1000" dirty="0" smtClean="0"/>
          </a:p>
          <a:p>
            <a:pPr algn="ctr">
              <a:spcBef>
                <a:spcPts val="600"/>
              </a:spcBef>
            </a:pPr>
            <a:r>
              <a:rPr lang="en-US" sz="1000" b="1" dirty="0" smtClean="0"/>
              <a:t>Website: </a:t>
            </a:r>
          </a:p>
          <a:p>
            <a:pPr algn="ctr"/>
            <a:r>
              <a:rPr lang="en-US" sz="1000" dirty="0" smtClean="0">
                <a:hlinkClick r:id="rId10"/>
              </a:rPr>
              <a:t>www.</a:t>
            </a:r>
            <a:r>
              <a:rPr lang="hu-HU" sz="1000" dirty="0" err="1" smtClean="0">
                <a:hlinkClick r:id="rId10"/>
              </a:rPr>
              <a:t>hnp</a:t>
            </a:r>
            <a:r>
              <a:rPr lang="en-US" sz="1000" dirty="0" smtClean="0">
                <a:hlinkClick r:id="rId10"/>
              </a:rPr>
              <a:t>.</a:t>
            </a:r>
            <a:r>
              <a:rPr lang="en-US" sz="1000" dirty="0" err="1" smtClean="0">
                <a:hlinkClick r:id="rId10"/>
              </a:rPr>
              <a:t>hu</a:t>
            </a:r>
            <a:r>
              <a:rPr lang="en-US" sz="1000" dirty="0" smtClean="0"/>
              <a:t> </a:t>
            </a:r>
          </a:p>
          <a:p>
            <a:pPr algn="ctr"/>
            <a:r>
              <a:rPr lang="en-US" sz="1000" dirty="0" smtClean="0">
                <a:hlinkClick r:id="rId11"/>
              </a:rPr>
              <a:t>hnp.nemzetipark.gov.hu</a:t>
            </a:r>
            <a:r>
              <a:rPr lang="en-US" sz="1000" dirty="0" smtClean="0"/>
              <a:t> </a:t>
            </a:r>
          </a:p>
          <a:p>
            <a:pPr algn="ctr">
              <a:spcBef>
                <a:spcPts val="600"/>
              </a:spcBef>
            </a:pPr>
            <a:r>
              <a:rPr lang="en-US" sz="1000" b="1" dirty="0" smtClean="0"/>
              <a:t>Office time: </a:t>
            </a:r>
          </a:p>
          <a:p>
            <a:pPr algn="ctr"/>
            <a:r>
              <a:rPr lang="en-US" sz="1000" dirty="0" smtClean="0"/>
              <a:t>Monday-Thursday: 08.00-16.30 </a:t>
            </a:r>
          </a:p>
          <a:p>
            <a:pPr algn="ctr"/>
            <a:r>
              <a:rPr lang="en-US" sz="1000" dirty="0" smtClean="0"/>
              <a:t>Friday: 08.00 -14.00 </a:t>
            </a:r>
          </a:p>
          <a:p>
            <a:pPr algn="ctr">
              <a:spcBef>
                <a:spcPts val="600"/>
              </a:spcBef>
            </a:pPr>
            <a:r>
              <a:rPr lang="hu-HU" sz="1000" b="1" dirty="0" smtClean="0"/>
              <a:t>Hortobágy</a:t>
            </a:r>
            <a:r>
              <a:rPr lang="en-US" sz="1000" b="1" dirty="0" smtClean="0"/>
              <a:t> National Park Visitor Center</a:t>
            </a:r>
            <a:br>
              <a:rPr lang="en-US" sz="1000" b="1" dirty="0" smtClean="0"/>
            </a:br>
            <a:r>
              <a:rPr lang="en-US" sz="1000" dirty="0" smtClean="0"/>
              <a:t>HU-</a:t>
            </a:r>
            <a:r>
              <a:rPr lang="hu-HU" sz="1000" dirty="0" smtClean="0"/>
              <a:t>4071</a:t>
            </a:r>
            <a:r>
              <a:rPr lang="en-US" sz="1000" dirty="0" smtClean="0"/>
              <a:t> </a:t>
            </a:r>
            <a:r>
              <a:rPr lang="hu-HU" sz="1000" dirty="0" smtClean="0"/>
              <a:t>Hortobágy</a:t>
            </a:r>
            <a:r>
              <a:rPr lang="en-US" sz="1000" dirty="0" smtClean="0"/>
              <a:t>, </a:t>
            </a:r>
            <a:r>
              <a:rPr lang="hu-HU" sz="1000" dirty="0" smtClean="0"/>
              <a:t>Petőfi tér</a:t>
            </a:r>
            <a:r>
              <a:rPr lang="en-US" sz="1000" dirty="0" smtClean="0"/>
              <a:t> </a:t>
            </a:r>
            <a:r>
              <a:rPr lang="hu-HU" sz="1000" dirty="0" smtClean="0"/>
              <a:t>13</a:t>
            </a:r>
            <a:r>
              <a:rPr lang="en-US" sz="1000" dirty="0" smtClean="0"/>
              <a:t>.</a:t>
            </a:r>
          </a:p>
          <a:p>
            <a:pPr algn="ctr"/>
            <a:r>
              <a:rPr lang="en-US" sz="1000" dirty="0" err="1" smtClean="0"/>
              <a:t>tel</a:t>
            </a:r>
            <a:r>
              <a:rPr lang="en-US" sz="1000" dirty="0" smtClean="0"/>
              <a:t>: (36) </a:t>
            </a:r>
            <a:r>
              <a:rPr lang="hu-HU" sz="1000" dirty="0" smtClean="0"/>
              <a:t>52</a:t>
            </a:r>
            <a:r>
              <a:rPr lang="en-US" sz="1000" dirty="0" smtClean="0"/>
              <a:t>-</a:t>
            </a:r>
            <a:r>
              <a:rPr lang="hu-HU" sz="1000" dirty="0" smtClean="0"/>
              <a:t>589</a:t>
            </a:r>
            <a:r>
              <a:rPr lang="en-US" sz="1000" dirty="0" smtClean="0"/>
              <a:t>-</a:t>
            </a:r>
            <a:r>
              <a:rPr lang="hu-HU" sz="1000" dirty="0" smtClean="0"/>
              <a:t>000</a:t>
            </a:r>
            <a:r>
              <a:rPr lang="en-US" sz="1000" dirty="0" smtClean="0"/>
              <a:t> </a:t>
            </a:r>
            <a:endParaRPr lang="hu-HU" sz="1000" dirty="0" smtClean="0"/>
          </a:p>
          <a:p>
            <a:pPr algn="ctr"/>
            <a:r>
              <a:rPr lang="hu-HU" sz="1000" dirty="0" smtClean="0"/>
              <a:t>fax: (36) 52-589-321</a:t>
            </a:r>
            <a:endParaRPr lang="en-US" sz="1000" dirty="0" smtClean="0"/>
          </a:p>
          <a:p>
            <a:pPr algn="ctr">
              <a:spcBef>
                <a:spcPts val="600"/>
              </a:spcBef>
            </a:pPr>
            <a:r>
              <a:rPr lang="en-US" sz="1000" b="1" dirty="0" smtClean="0"/>
              <a:t>April - September:</a:t>
            </a:r>
            <a:endParaRPr lang="en-US" sz="1000" dirty="0" smtClean="0"/>
          </a:p>
          <a:p>
            <a:pPr algn="ctr"/>
            <a:r>
              <a:rPr lang="en-US" sz="1000" dirty="0" smtClean="0"/>
              <a:t>Monday-Friday: </a:t>
            </a:r>
            <a:r>
              <a:rPr lang="hu-HU" sz="1000" dirty="0" smtClean="0"/>
              <a:t>8</a:t>
            </a:r>
            <a:r>
              <a:rPr lang="en-US" sz="1000" dirty="0" smtClean="0"/>
              <a:t>.00-16.</a:t>
            </a:r>
            <a:r>
              <a:rPr lang="hu-HU" sz="1000" dirty="0" smtClean="0"/>
              <a:t>0</a:t>
            </a:r>
            <a:r>
              <a:rPr lang="en-US" sz="1000" dirty="0" smtClean="0"/>
              <a:t>0 </a:t>
            </a:r>
          </a:p>
          <a:p>
            <a:pPr algn="ctr"/>
            <a:r>
              <a:rPr lang="en-US" sz="1000" dirty="0" smtClean="0"/>
              <a:t>(May be visited after inquiry in any other time</a:t>
            </a:r>
            <a:r>
              <a:rPr lang="hu-HU" sz="1000" dirty="0" smtClean="0"/>
              <a:t>.</a:t>
            </a:r>
            <a:r>
              <a:rPr lang="en-US" sz="1000" dirty="0" smtClean="0"/>
              <a:t>)</a:t>
            </a:r>
          </a:p>
          <a:p>
            <a:pPr algn="ctr">
              <a:spcBef>
                <a:spcPts val="1200"/>
              </a:spcBef>
            </a:pPr>
            <a:r>
              <a:rPr lang="en-US" sz="1000" b="1" dirty="0" smtClean="0"/>
              <a:t>Official website of</a:t>
            </a:r>
          </a:p>
          <a:p>
            <a:pPr algn="ctr"/>
            <a:r>
              <a:rPr lang="en-US" sz="1000" b="1" dirty="0" smtClean="0"/>
              <a:t>Hungarian Nature Conservation:</a:t>
            </a:r>
          </a:p>
          <a:p>
            <a:pPr algn="ctr"/>
            <a:r>
              <a:rPr lang="en-US" sz="1000" dirty="0" smtClean="0">
                <a:hlinkClick r:id="rId12"/>
              </a:rPr>
              <a:t>www.termeszetvedelem.hu</a:t>
            </a:r>
            <a:endParaRPr lang="en-US" sz="1000" b="1" dirty="0"/>
          </a:p>
        </p:txBody>
      </p:sp>
      <p:pic>
        <p:nvPicPr>
          <p:cNvPr id="60" name="Picture 4" descr="D:\Home\LOGÓK\kocsag_f-nagy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240755" y="1735808"/>
            <a:ext cx="273969" cy="273968"/>
          </a:xfrm>
          <a:prstGeom prst="ellipse">
            <a:avLst/>
          </a:prstGeom>
          <a:noFill/>
        </p:spPr>
      </p:pic>
      <p:pic>
        <p:nvPicPr>
          <p:cNvPr id="2051" name="Kép 4"/>
          <p:cNvPicPr>
            <a:picLocks noChangeAspect="1" noChangeArrowheads="1"/>
          </p:cNvPicPr>
          <p:nvPr/>
        </p:nvPicPr>
        <p:blipFill>
          <a:blip r:embed="rId13" cstate="print"/>
          <a:srcRect l="3075" t="-469" r="7734" b="9708"/>
          <a:stretch>
            <a:fillRect/>
          </a:stretch>
        </p:blipFill>
        <p:spPr bwMode="auto">
          <a:xfrm>
            <a:off x="6737684" y="5515275"/>
            <a:ext cx="828742" cy="792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Kép 86" descr="darvak.JPG"/>
          <p:cNvPicPr>
            <a:picLocks noChangeAspect="1"/>
          </p:cNvPicPr>
          <p:nvPr/>
        </p:nvPicPr>
        <p:blipFill>
          <a:blip r:embed="rId14" cstate="print"/>
          <a:srcRect l="1831" t="2887" r="2035" b="3505"/>
          <a:stretch>
            <a:fillRect/>
          </a:stretch>
        </p:blipFill>
        <p:spPr>
          <a:xfrm>
            <a:off x="1986117" y="5465128"/>
            <a:ext cx="100190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0" name="Kép 89" descr="kerecsen.JPG"/>
          <p:cNvPicPr>
            <a:picLocks noChangeAspect="1"/>
          </p:cNvPicPr>
          <p:nvPr/>
        </p:nvPicPr>
        <p:blipFill>
          <a:blip r:embed="rId15" cstate="print"/>
          <a:srcRect l="5148" t="3845" r="2881" b="7372"/>
          <a:stretch>
            <a:fillRect/>
          </a:stretch>
        </p:blipFill>
        <p:spPr>
          <a:xfrm>
            <a:off x="1029125" y="5465129"/>
            <a:ext cx="90296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" name="Kép 91" descr="retisasok.jpg"/>
          <p:cNvPicPr>
            <a:picLocks noChangeAspect="1"/>
          </p:cNvPicPr>
          <p:nvPr/>
        </p:nvPicPr>
        <p:blipFill>
          <a:blip r:embed="rId16" cstate="print"/>
          <a:srcRect l="7112"/>
          <a:stretch>
            <a:fillRect/>
          </a:stretch>
        </p:blipFill>
        <p:spPr>
          <a:xfrm>
            <a:off x="86629" y="5469731"/>
            <a:ext cx="87999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4" name="Kép 93" descr="tuzlepke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123917" y="6153849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5" name="Kép 94" descr="tuzok.jpg"/>
          <p:cNvPicPr>
            <a:picLocks noChangeAspect="1"/>
          </p:cNvPicPr>
          <p:nvPr/>
        </p:nvPicPr>
        <p:blipFill>
          <a:blip r:embed="rId18" cstate="print"/>
          <a:srcRect l="22716" t="3921" r="1375"/>
          <a:stretch>
            <a:fillRect/>
          </a:stretch>
        </p:blipFill>
        <p:spPr>
          <a:xfrm>
            <a:off x="79252" y="6154186"/>
            <a:ext cx="101272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6" name="Kép 95" descr="vidra.JPG"/>
          <p:cNvPicPr>
            <a:picLocks noChangeAspect="1"/>
          </p:cNvPicPr>
          <p:nvPr/>
        </p:nvPicPr>
        <p:blipFill>
          <a:blip r:embed="rId19" cstate="print"/>
          <a:srcRect l="1840" t="2175" r="20472" b="13086"/>
          <a:stretch>
            <a:fillRect/>
          </a:stretch>
        </p:blipFill>
        <p:spPr>
          <a:xfrm>
            <a:off x="1160803" y="6154190"/>
            <a:ext cx="887448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8" name="Kép 97" descr="margit1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100464" y="76318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9" name="Kép 98" descr="sovirag.jpg"/>
          <p:cNvPicPr>
            <a:picLocks noChangeAspect="1"/>
          </p:cNvPicPr>
          <p:nvPr/>
        </p:nvPicPr>
        <p:blipFill>
          <a:blip r:embed="rId21" cstate="print"/>
          <a:srcRect l="6628" t="4556"/>
          <a:stretch>
            <a:fillRect/>
          </a:stretch>
        </p:blipFill>
        <p:spPr>
          <a:xfrm>
            <a:off x="86628" y="77002"/>
            <a:ext cx="94699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0" name="Kép 99" descr="tunderrozsa.JPG"/>
          <p:cNvPicPr>
            <a:picLocks noChangeAspect="1"/>
          </p:cNvPicPr>
          <p:nvPr/>
        </p:nvPicPr>
        <p:blipFill>
          <a:blip r:embed="rId22" cstate="print"/>
          <a:srcRect t="616" b="4714"/>
          <a:stretch>
            <a:fillRect/>
          </a:stretch>
        </p:blipFill>
        <p:spPr>
          <a:xfrm>
            <a:off x="82730" y="2950713"/>
            <a:ext cx="1022496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1" name="Kép 100" descr="herics.JPG"/>
          <p:cNvPicPr>
            <a:picLocks noChangeAspect="1"/>
          </p:cNvPicPr>
          <p:nvPr/>
        </p:nvPicPr>
        <p:blipFill>
          <a:blip r:embed="rId23" cstate="print"/>
          <a:srcRect t="3958"/>
          <a:stretch>
            <a:fillRect/>
          </a:stretch>
        </p:blipFill>
        <p:spPr>
          <a:xfrm>
            <a:off x="1179456" y="2950713"/>
            <a:ext cx="89960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" name="Kép 101" descr="sziksofu.jpg"/>
          <p:cNvPicPr>
            <a:picLocks noChangeAspect="1"/>
          </p:cNvPicPr>
          <p:nvPr/>
        </p:nvPicPr>
        <p:blipFill>
          <a:blip r:embed="rId24" cstate="print"/>
          <a:srcRect l="3523" t="4454"/>
          <a:stretch>
            <a:fillRect/>
          </a:stretch>
        </p:blipFill>
        <p:spPr>
          <a:xfrm>
            <a:off x="2030931" y="57753"/>
            <a:ext cx="984848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4" name="Kép 103" descr="folyo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2143018" y="2950714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Kép 118" descr="HB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7823" y="66066"/>
            <a:ext cx="6008534" cy="425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" name="Szövegdoboz 49"/>
          <p:cNvSpPr txBox="1"/>
          <p:nvPr/>
        </p:nvSpPr>
        <p:spPr>
          <a:xfrm>
            <a:off x="6154993" y="4414478"/>
            <a:ext cx="2910347" cy="175894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1400" b="1" spc="-40" dirty="0" smtClean="0"/>
              <a:t>The </a:t>
            </a:r>
            <a:r>
              <a:rPr lang="hu-HU" sz="1400" b="1" spc="-40" dirty="0" smtClean="0"/>
              <a:t>„Puszta”, </a:t>
            </a:r>
            <a:r>
              <a:rPr lang="hu-HU" sz="1400" b="1" spc="-40" dirty="0" err="1" smtClean="0"/>
              <a:t>the</a:t>
            </a:r>
            <a:r>
              <a:rPr lang="hu-HU" sz="1400" b="1" spc="-40" dirty="0" smtClean="0"/>
              <a:t> Great </a:t>
            </a:r>
            <a:r>
              <a:rPr lang="hu-HU" sz="1400" b="1" spc="-40" dirty="0" err="1" smtClean="0"/>
              <a:t>Hungarian</a:t>
            </a:r>
            <a:r>
              <a:rPr lang="hu-HU" sz="1400" b="1" spc="-40" dirty="0" smtClean="0"/>
              <a:t> </a:t>
            </a:r>
            <a:r>
              <a:rPr lang="hu-HU" sz="1400" b="1" spc="-40" dirty="0" err="1" smtClean="0"/>
              <a:t>Plain</a:t>
            </a:r>
            <a:endParaRPr lang="en-US" sz="1400" b="1" spc="-40" dirty="0" smtClean="0"/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hu-HU" sz="1000" dirty="0" smtClean="0"/>
              <a:t> a </a:t>
            </a:r>
            <a:r>
              <a:rPr lang="en-US" sz="1000" dirty="0" smtClean="0"/>
              <a:t>vast flat </a:t>
            </a:r>
            <a:r>
              <a:rPr lang="en-US" sz="1000" dirty="0" err="1" smtClean="0"/>
              <a:t>edaphic</a:t>
            </a:r>
            <a:r>
              <a:rPr lang="en-US" sz="1000" dirty="0" smtClean="0"/>
              <a:t> steppe landscape;</a:t>
            </a:r>
            <a:endParaRPr lang="hu-HU" sz="1000" dirty="0" smtClean="0"/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endless</a:t>
            </a:r>
            <a:r>
              <a:rPr lang="hu-HU" sz="1000" dirty="0" smtClean="0"/>
              <a:t> </a:t>
            </a:r>
            <a:r>
              <a:rPr lang="hu-HU" sz="1000" dirty="0" err="1" smtClean="0"/>
              <a:t>distances</a:t>
            </a:r>
            <a:r>
              <a:rPr lang="hu-HU" sz="1000" dirty="0" smtClean="0"/>
              <a:t>, </a:t>
            </a:r>
            <a:r>
              <a:rPr lang="hu-HU" sz="1000" dirty="0" err="1" smtClean="0"/>
              <a:t>bowing</a:t>
            </a:r>
            <a:r>
              <a:rPr lang="hu-HU" sz="1000" dirty="0" smtClean="0"/>
              <a:t> </a:t>
            </a:r>
            <a:r>
              <a:rPr lang="hu-HU" sz="1000" dirty="0" err="1" smtClean="0"/>
              <a:t>sweep</a:t>
            </a:r>
            <a:r>
              <a:rPr lang="hu-HU" sz="1000" dirty="0" smtClean="0"/>
              <a:t> </a:t>
            </a:r>
            <a:r>
              <a:rPr lang="hu-HU" sz="1000" dirty="0" err="1" smtClean="0"/>
              <a:t>wells</a:t>
            </a:r>
            <a:r>
              <a:rPr lang="hu-HU" sz="1000" dirty="0" smtClean="0"/>
              <a:t>, </a:t>
            </a:r>
            <a:r>
              <a:rPr lang="hu-HU" sz="1000" dirty="0" err="1" smtClean="0"/>
              <a:t>mirage</a:t>
            </a:r>
            <a:r>
              <a:rPr lang="hu-HU" sz="1000" dirty="0" smtClean="0"/>
              <a:t>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grass</a:t>
            </a:r>
            <a:r>
              <a:rPr lang="hu-HU" sz="1000" dirty="0" smtClean="0"/>
              <a:t> </a:t>
            </a:r>
            <a:r>
              <a:rPr lang="hu-HU" sz="1000" dirty="0" err="1" smtClean="0"/>
              <a:t>alkaline</a:t>
            </a:r>
            <a:r>
              <a:rPr lang="hu-HU" sz="1000" dirty="0" smtClean="0"/>
              <a:t> </a:t>
            </a:r>
            <a:r>
              <a:rPr lang="hu-HU" sz="1000" dirty="0" err="1" smtClean="0"/>
              <a:t>steppes</a:t>
            </a:r>
            <a:r>
              <a:rPr lang="hu-HU" sz="1000" dirty="0" smtClean="0"/>
              <a:t>, </a:t>
            </a:r>
            <a:r>
              <a:rPr lang="hu-HU" sz="1000" dirty="0" err="1" smtClean="0"/>
              <a:t>marshes</a:t>
            </a:r>
            <a:r>
              <a:rPr lang="hu-HU" sz="1000" dirty="0" smtClean="0"/>
              <a:t>, </a:t>
            </a:r>
            <a:r>
              <a:rPr lang="hu-HU" sz="1000" dirty="0" err="1" smtClean="0"/>
              <a:t>fishponds</a:t>
            </a:r>
            <a:r>
              <a:rPr lang="hu-HU" sz="1000" dirty="0" smtClean="0"/>
              <a:t>, </a:t>
            </a:r>
            <a:r>
              <a:rPr lang="hu-HU" sz="1000" dirty="0" err="1" smtClean="0"/>
              <a:t>small</a:t>
            </a:r>
            <a:r>
              <a:rPr lang="hu-HU" sz="1000" dirty="0" smtClean="0"/>
              <a:t> patches of </a:t>
            </a:r>
            <a:r>
              <a:rPr lang="hu-HU" sz="1000" dirty="0" err="1" smtClean="0"/>
              <a:t>wood</a:t>
            </a:r>
            <a:r>
              <a:rPr lang="hu-HU" sz="1000" dirty="0" smtClean="0"/>
              <a:t> and </a:t>
            </a:r>
            <a:r>
              <a:rPr lang="hu-HU" sz="1000" dirty="0" err="1" smtClean="0"/>
              <a:t>tree-plantations</a:t>
            </a:r>
            <a:r>
              <a:rPr lang="hu-HU" sz="1000" dirty="0" smtClean="0"/>
              <a:t>;</a:t>
            </a:r>
            <a:endParaRPr lang="en-US" sz="1000" dirty="0" smtClean="0"/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nomadic pastoral societies</a:t>
            </a:r>
            <a:r>
              <a:rPr lang="hu-HU" sz="1000" dirty="0" smtClean="0"/>
              <a:t> </a:t>
            </a:r>
            <a:r>
              <a:rPr lang="hu-HU" sz="1000" dirty="0" err="1" smtClean="0"/>
              <a:t>populated</a:t>
            </a: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dirty="0" err="1" smtClean="0"/>
              <a:t>area</a:t>
            </a:r>
            <a:r>
              <a:rPr lang="hu-HU" sz="1000" dirty="0" smtClean="0"/>
              <a:t> </a:t>
            </a:r>
            <a:r>
              <a:rPr lang="hu-HU" sz="1000" dirty="0" err="1" smtClean="0"/>
              <a:t>during</a:t>
            </a: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dirty="0" err="1" smtClean="0"/>
              <a:t>last</a:t>
            </a:r>
            <a:r>
              <a:rPr lang="hu-HU" sz="1000" dirty="0" smtClean="0"/>
              <a:t> </a:t>
            </a:r>
            <a:r>
              <a:rPr lang="hu-HU" sz="1000" dirty="0" err="1" smtClean="0"/>
              <a:t>four</a:t>
            </a:r>
            <a:r>
              <a:rPr lang="hu-HU" sz="1000" dirty="0" smtClean="0"/>
              <a:t> </a:t>
            </a:r>
            <a:r>
              <a:rPr lang="hu-HU" sz="1000" dirty="0" err="1" smtClean="0"/>
              <a:t>thousand</a:t>
            </a:r>
            <a:r>
              <a:rPr lang="hu-HU" sz="1000" dirty="0" smtClean="0"/>
              <a:t> </a:t>
            </a:r>
            <a:r>
              <a:rPr lang="hu-HU" sz="1000" dirty="0" err="1" smtClean="0"/>
              <a:t>years</a:t>
            </a:r>
            <a:r>
              <a:rPr lang="hu-HU" sz="1000" dirty="0" smtClean="0"/>
              <a:t>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spc="-10" dirty="0" err="1" smtClean="0"/>
              <a:t>the</a:t>
            </a:r>
            <a:r>
              <a:rPr lang="hu-HU" sz="1000" spc="-10" dirty="0" smtClean="0"/>
              <a:t> </a:t>
            </a:r>
            <a:r>
              <a:rPr lang="en-US" sz="1000" spc="-10" dirty="0" smtClean="0"/>
              <a:t>open character </a:t>
            </a:r>
            <a:r>
              <a:rPr lang="hu-HU" sz="1000" spc="-10" dirty="0" smtClean="0"/>
              <a:t>is </a:t>
            </a:r>
            <a:r>
              <a:rPr lang="en-US" sz="1000" spc="-10" dirty="0" smtClean="0"/>
              <a:t>suitable for </a:t>
            </a:r>
            <a:r>
              <a:rPr lang="hu-HU" sz="1000" spc="-10" dirty="0" err="1" smtClean="0"/>
              <a:t>extensive</a:t>
            </a:r>
            <a:r>
              <a:rPr lang="hu-HU" sz="1000" spc="-10" dirty="0" smtClean="0"/>
              <a:t> g</a:t>
            </a:r>
            <a:r>
              <a:rPr lang="en-US" sz="1000" spc="-10" dirty="0" smtClean="0"/>
              <a:t>razing</a:t>
            </a:r>
            <a:r>
              <a:rPr lang="hu-HU" sz="1000" spc="-10" dirty="0" smtClean="0"/>
              <a:t>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spc="-10" dirty="0" smtClean="0"/>
              <a:t>traditional farming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with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traditional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livestock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like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Hungarian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grey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cattle</a:t>
            </a:r>
            <a:r>
              <a:rPr lang="hu-HU" sz="1000" spc="-10" dirty="0" smtClean="0"/>
              <a:t>, racka </a:t>
            </a:r>
            <a:r>
              <a:rPr lang="hu-HU" sz="1000" spc="-10" dirty="0" err="1" smtClean="0"/>
              <a:t>sheep</a:t>
            </a:r>
            <a:r>
              <a:rPr lang="hu-HU" sz="1000" spc="-10" dirty="0" smtClean="0"/>
              <a:t>,  mangalica </a:t>
            </a:r>
            <a:r>
              <a:rPr lang="hu-HU" sz="1000" spc="-10" dirty="0" err="1" smtClean="0"/>
              <a:t>pig</a:t>
            </a:r>
            <a:r>
              <a:rPr lang="hu-HU" sz="1000" spc="-10" dirty="0" smtClean="0"/>
              <a:t> etc.</a:t>
            </a:r>
            <a:endParaRPr lang="en-US" sz="1000" spc="-10" dirty="0" smtClean="0"/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environmental education, tourism, research.</a:t>
            </a:r>
          </a:p>
        </p:txBody>
      </p:sp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9" name="Egyenes összekötő 28"/>
          <p:cNvCxnSpPr/>
          <p:nvPr/>
        </p:nvCxnSpPr>
        <p:spPr>
          <a:xfrm flipV="1">
            <a:off x="308932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Kép 37" descr="Kép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3047" y="-581024"/>
            <a:ext cx="2460563" cy="352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" name="Szövegdoboz 36"/>
          <p:cNvSpPr txBox="1"/>
          <p:nvPr/>
        </p:nvSpPr>
        <p:spPr>
          <a:xfrm>
            <a:off x="66368" y="1647135"/>
            <a:ext cx="2961968" cy="153888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What is a biosphere reserve</a:t>
            </a:r>
            <a:r>
              <a:rPr lang="hu-HU" sz="1400" b="1" dirty="0" smtClean="0"/>
              <a:t> (BR)</a:t>
            </a:r>
            <a:r>
              <a:rPr lang="en-US" sz="1400" b="1" dirty="0" smtClean="0"/>
              <a:t>?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Biosphere reserves are areas with both natural and cultural values.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spc="-10" dirty="0" smtClean="0"/>
              <a:t> The aim of their establishment was to conserve biological diversity, promote sustainable development and serve areas for research and education.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biosphere reserves are nominated by the national governments then approved by the UNESCO. </a:t>
            </a:r>
          </a:p>
          <a:p>
            <a:pPr algn="just">
              <a:buFont typeface="Arial" pitchFamily="34" charset="0"/>
              <a:buChar char="•"/>
            </a:pPr>
            <a:r>
              <a:rPr lang="hu-HU" sz="1000" dirty="0" smtClean="0"/>
              <a:t> B</a:t>
            </a:r>
            <a:r>
              <a:rPr lang="en-US" sz="1000" dirty="0" err="1" smtClean="0"/>
              <a:t>iosphere</a:t>
            </a:r>
            <a:r>
              <a:rPr lang="en-US" sz="1000" dirty="0" smtClean="0"/>
              <a:t> reserves form a World Network.</a:t>
            </a:r>
          </a:p>
        </p:txBody>
      </p:sp>
      <p:sp>
        <p:nvSpPr>
          <p:cNvPr id="39" name="Szövegdoboz 38"/>
          <p:cNvSpPr txBox="1"/>
          <p:nvPr/>
        </p:nvSpPr>
        <p:spPr>
          <a:xfrm>
            <a:off x="66366" y="64025"/>
            <a:ext cx="2961969" cy="153580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1400" b="1" dirty="0" smtClean="0"/>
              <a:t>UNESCO’s Man and the Biosphere Program (MAB)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MAB Program was launched in the early 1970s.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It is an intergovernmental scientific program of the UNESCO aiming to improve relationship between people and nature.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original concept was revised in 1995 with its adoption of the Statutory Framework and the Seville Strategy for Biosphere Reserves.</a:t>
            </a:r>
            <a:endParaRPr lang="en-US" sz="1000" dirty="0"/>
          </a:p>
        </p:txBody>
      </p:sp>
      <p:sp>
        <p:nvSpPr>
          <p:cNvPr id="41" name="Szövegdoboz 40"/>
          <p:cNvSpPr txBox="1"/>
          <p:nvPr/>
        </p:nvSpPr>
        <p:spPr>
          <a:xfrm>
            <a:off x="68824" y="3234651"/>
            <a:ext cx="2959512" cy="181434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hu-HU" sz="1400" b="1" dirty="0" err="1" smtClean="0"/>
              <a:t>BRs</a:t>
            </a:r>
            <a:r>
              <a:rPr lang="en-US" sz="1400" b="1" dirty="0" smtClean="0"/>
              <a:t> </a:t>
            </a:r>
            <a:r>
              <a:rPr lang="hu-HU" sz="1400" b="1" dirty="0" err="1" smtClean="0"/>
              <a:t>are</a:t>
            </a:r>
            <a:r>
              <a:rPr lang="en-US" sz="1400" b="1" dirty="0" smtClean="0"/>
              <a:t> intended to </a:t>
            </a:r>
            <a:r>
              <a:rPr lang="en-US" sz="1400" b="1" dirty="0" err="1" smtClean="0"/>
              <a:t>fulfil</a:t>
            </a:r>
            <a:r>
              <a:rPr lang="en-US" sz="1400" b="1" dirty="0" smtClean="0"/>
              <a:t> 3 functions:</a:t>
            </a:r>
          </a:p>
          <a:p>
            <a:r>
              <a:rPr lang="en-US" sz="1000" b="1" dirty="0" smtClean="0"/>
              <a:t>Conservation function: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contribute </a:t>
            </a:r>
            <a:r>
              <a:rPr lang="hu-HU" sz="1000" dirty="0" err="1" smtClean="0"/>
              <a:t>to</a:t>
            </a:r>
            <a:r>
              <a:rPr lang="hu-HU" sz="1000" dirty="0" smtClean="0"/>
              <a:t> </a:t>
            </a:r>
            <a:r>
              <a:rPr lang="en-US" sz="1000" dirty="0" smtClean="0"/>
              <a:t>the </a:t>
            </a:r>
            <a:r>
              <a:rPr lang="en-US" sz="1000" dirty="0"/>
              <a:t>conservation </a:t>
            </a:r>
            <a:r>
              <a:rPr lang="en-US" sz="1000" dirty="0" smtClean="0"/>
              <a:t>of</a:t>
            </a:r>
            <a:r>
              <a:rPr lang="hu-HU" sz="1000" dirty="0" smtClean="0"/>
              <a:t> </a:t>
            </a:r>
            <a:r>
              <a:rPr lang="hu-HU" sz="1000" dirty="0" err="1" smtClean="0"/>
              <a:t>rare</a:t>
            </a:r>
            <a:r>
              <a:rPr lang="en-US" sz="1000" dirty="0" smtClean="0"/>
              <a:t> species, </a:t>
            </a:r>
            <a:r>
              <a:rPr lang="hu-HU" sz="1000" dirty="0" err="1" smtClean="0"/>
              <a:t>selected</a:t>
            </a:r>
            <a:r>
              <a:rPr lang="hu-HU" sz="1000" dirty="0" smtClean="0"/>
              <a:t> </a:t>
            </a:r>
            <a:r>
              <a:rPr lang="en-US" sz="1000" dirty="0" smtClean="0"/>
              <a:t>ecosystems and landscapes</a:t>
            </a:r>
          </a:p>
          <a:p>
            <a:r>
              <a:rPr lang="en-US" sz="1000" b="1" dirty="0" smtClean="0"/>
              <a:t>Development </a:t>
            </a:r>
            <a:r>
              <a:rPr lang="en-US" sz="1000" b="1" dirty="0"/>
              <a:t>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5725"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hu-HU" sz="1000" dirty="0" smtClean="0"/>
              <a:t> </a:t>
            </a:r>
            <a:r>
              <a:rPr lang="en-US" sz="1000" dirty="0" smtClean="0"/>
              <a:t>support people living/working in the area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foster economic and social development that is ecologically sustainable</a:t>
            </a:r>
          </a:p>
          <a:p>
            <a:r>
              <a:rPr lang="en-US" sz="1000" b="1" dirty="0" smtClean="0"/>
              <a:t>Education </a:t>
            </a:r>
            <a:r>
              <a:rPr lang="en-US" sz="1000" b="1" dirty="0"/>
              <a:t>and logistic support 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180975" indent="-95250">
              <a:buFont typeface="Arial" pitchFamily="34" charset="0"/>
              <a:buChar char="•"/>
            </a:pPr>
            <a:r>
              <a:rPr lang="en-US" sz="1000" dirty="0" smtClean="0"/>
              <a:t>support </a:t>
            </a:r>
            <a:r>
              <a:rPr lang="en-US" sz="1000" dirty="0"/>
              <a:t>environmental education, training, research and </a:t>
            </a:r>
            <a:r>
              <a:rPr lang="en-US" sz="1000" dirty="0" smtClean="0"/>
              <a:t>monitoring</a:t>
            </a:r>
            <a:endParaRPr lang="en-US" sz="1000" b="1" dirty="0"/>
          </a:p>
        </p:txBody>
      </p:sp>
      <p:sp>
        <p:nvSpPr>
          <p:cNvPr id="44" name="Szövegdoboz 43"/>
          <p:cNvSpPr txBox="1"/>
          <p:nvPr/>
        </p:nvSpPr>
        <p:spPr>
          <a:xfrm>
            <a:off x="3117596" y="4404854"/>
            <a:ext cx="2476958" cy="2385268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Multiple </a:t>
            </a:r>
            <a:r>
              <a:rPr lang="en-US" sz="1400" b="1" dirty="0" err="1" smtClean="0"/>
              <a:t>zonation</a:t>
            </a:r>
            <a:r>
              <a:rPr lang="en-US" sz="1400" b="1" dirty="0" smtClean="0"/>
              <a:t> system</a:t>
            </a:r>
          </a:p>
          <a:p>
            <a:pPr>
              <a:spcBef>
                <a:spcPts val="200"/>
              </a:spcBef>
            </a:pPr>
            <a:r>
              <a:rPr lang="en-US" sz="1000" b="1" dirty="0" smtClean="0"/>
              <a:t>Core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strictly </a:t>
            </a:r>
            <a:r>
              <a:rPr lang="en-US" sz="1000" dirty="0"/>
              <a:t>protected </a:t>
            </a:r>
            <a:r>
              <a:rPr lang="hu-HU" sz="1000" dirty="0" smtClean="0"/>
              <a:t>site</a:t>
            </a:r>
            <a:r>
              <a:rPr lang="en-US" sz="1000" dirty="0" smtClean="0"/>
              <a:t>s</a:t>
            </a:r>
            <a:r>
              <a:rPr lang="hu-HU" sz="1000" dirty="0" smtClean="0"/>
              <a:t> (</a:t>
            </a:r>
            <a:r>
              <a:rPr lang="hu-HU" sz="1000" dirty="0" err="1" smtClean="0"/>
              <a:t>by</a:t>
            </a:r>
            <a:r>
              <a:rPr lang="hu-HU" sz="1000" dirty="0" smtClean="0"/>
              <a:t> </a:t>
            </a:r>
            <a:r>
              <a:rPr lang="hu-HU" sz="1000" dirty="0" err="1" smtClean="0"/>
              <a:t>law</a:t>
            </a:r>
            <a:r>
              <a:rPr lang="hu-HU" sz="1000" dirty="0" smtClean="0"/>
              <a:t>)</a:t>
            </a:r>
            <a:r>
              <a:rPr lang="en-US" sz="1000" dirty="0" smtClean="0"/>
              <a:t> 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ensure the conservation of ecosystems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variety</a:t>
            </a:r>
            <a:r>
              <a:rPr lang="hu-HU" sz="1000" dirty="0" smtClean="0"/>
              <a:t> of </a:t>
            </a:r>
            <a:r>
              <a:rPr lang="hu-HU" sz="1000" dirty="0" err="1" smtClean="0"/>
              <a:t>landscapes</a:t>
            </a:r>
            <a:r>
              <a:rPr lang="hu-HU" sz="1000" dirty="0" smtClean="0"/>
              <a:t> and </a:t>
            </a:r>
            <a:r>
              <a:rPr lang="hu-HU" sz="1000" dirty="0" err="1" smtClean="0"/>
              <a:t>biodiversity</a:t>
            </a:r>
            <a:endParaRPr lang="en-US" sz="1000" dirty="0" smtClean="0"/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Buffer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mitigate impacts affecting the core zone 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environmental education and research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recreation, ecotourism</a:t>
            </a:r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Transition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typical</a:t>
            </a:r>
            <a:r>
              <a:rPr lang="hu-HU" sz="1000" dirty="0" smtClean="0"/>
              <a:t> </a:t>
            </a:r>
            <a:r>
              <a:rPr lang="hu-HU" sz="1000" dirty="0" err="1" smtClean="0"/>
              <a:t>area</a:t>
            </a:r>
            <a:r>
              <a:rPr lang="hu-HU" sz="1000" dirty="0" smtClean="0"/>
              <a:t> of </a:t>
            </a:r>
            <a:r>
              <a:rPr lang="hu-HU" sz="1000" dirty="0" err="1" smtClean="0"/>
              <a:t>cooperation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traditional agricultural activities </a:t>
            </a:r>
          </a:p>
          <a:p>
            <a:pPr marL="84138">
              <a:buFont typeface="Arial" pitchFamily="34" charset="0"/>
              <a:buChar char="•"/>
            </a:pPr>
            <a:r>
              <a:rPr lang="en-US" sz="1000" dirty="0" smtClean="0"/>
              <a:t> support local communities</a:t>
            </a:r>
            <a:endParaRPr lang="hu-HU" sz="1000" dirty="0" smtClean="0"/>
          </a:p>
          <a:p>
            <a:pPr marL="84138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settlements</a:t>
            </a:r>
            <a:r>
              <a:rPr lang="hu-HU" sz="1000" dirty="0" smtClean="0"/>
              <a:t> </a:t>
            </a:r>
            <a:r>
              <a:rPr lang="hu-HU" sz="1000" dirty="0" err="1" smtClean="0"/>
              <a:t>inside</a:t>
            </a: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dirty="0" err="1" smtClean="0"/>
              <a:t>zone</a:t>
            </a:r>
            <a:endParaRPr lang="en-US" sz="1000" b="1" dirty="0"/>
          </a:p>
        </p:txBody>
      </p:sp>
      <p:sp>
        <p:nvSpPr>
          <p:cNvPr id="45" name="Szövegdoboz 44"/>
          <p:cNvSpPr txBox="1"/>
          <p:nvPr/>
        </p:nvSpPr>
        <p:spPr>
          <a:xfrm>
            <a:off x="66368" y="5102508"/>
            <a:ext cx="2961968" cy="1692771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Hungarian biosphere reserves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</a:t>
            </a:r>
            <a:r>
              <a:rPr lang="en-US" sz="1000" dirty="0"/>
              <a:t>as an UNESCO member state joined the MAB program in 1970s as one of the first countries</a:t>
            </a:r>
            <a:r>
              <a:rPr lang="en-US" sz="1000" dirty="0" smtClean="0"/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has </a:t>
            </a:r>
            <a:r>
              <a:rPr lang="en-US" sz="1000" b="1" dirty="0" smtClean="0"/>
              <a:t>6</a:t>
            </a:r>
            <a:r>
              <a:rPr lang="en-US" sz="1000" dirty="0" smtClean="0"/>
              <a:t> biosphere reserves (BR): </a:t>
            </a:r>
          </a:p>
          <a:p>
            <a:pPr algn="ctr"/>
            <a:r>
              <a:rPr lang="en-US" sz="1000" dirty="0" err="1" smtClean="0"/>
              <a:t>Aggtelek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smtClean="0"/>
              <a:t>Lake </a:t>
            </a:r>
            <a:r>
              <a:rPr lang="en-US" sz="1000" dirty="0" err="1" smtClean="0"/>
              <a:t>Fertő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b="1" dirty="0" err="1" smtClean="0"/>
              <a:t>Hortobágy</a:t>
            </a:r>
            <a:r>
              <a:rPr lang="en-US" sz="1000" b="1" dirty="0" smtClean="0"/>
              <a:t> BR – 1979</a:t>
            </a:r>
          </a:p>
          <a:p>
            <a:pPr algn="ctr"/>
            <a:r>
              <a:rPr lang="en-US" sz="1000" dirty="0" err="1" smtClean="0"/>
              <a:t>Kiskunság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Pilis</a:t>
            </a:r>
            <a:r>
              <a:rPr lang="en-US" sz="1000" dirty="0" smtClean="0"/>
              <a:t> BR –</a:t>
            </a:r>
            <a:r>
              <a:rPr lang="hu-HU" sz="1000" dirty="0" smtClean="0"/>
              <a:t> </a:t>
            </a:r>
            <a:r>
              <a:rPr lang="en-US" sz="1000" dirty="0" smtClean="0"/>
              <a:t>1980</a:t>
            </a:r>
          </a:p>
          <a:p>
            <a:pPr algn="ctr"/>
            <a:r>
              <a:rPr lang="en-US" sz="1000" dirty="0" smtClean="0"/>
              <a:t>Mura-Drava-Danube </a:t>
            </a:r>
            <a:r>
              <a:rPr lang="en-US" sz="1000" dirty="0" err="1" smtClean="0"/>
              <a:t>Transbound</a:t>
            </a:r>
            <a:r>
              <a:rPr lang="hu-HU" sz="1000" dirty="0" err="1" smtClean="0"/>
              <a:t>ary</a:t>
            </a:r>
            <a:r>
              <a:rPr lang="hu-HU" sz="1000" dirty="0" smtClean="0"/>
              <a:t> </a:t>
            </a:r>
            <a:r>
              <a:rPr lang="en-US" sz="1000" dirty="0" smtClean="0"/>
              <a:t>BR –</a:t>
            </a:r>
            <a:r>
              <a:rPr lang="hu-HU" sz="1000" dirty="0" smtClean="0"/>
              <a:t> </a:t>
            </a:r>
            <a:r>
              <a:rPr lang="en-US" sz="1000" dirty="0" smtClean="0"/>
              <a:t>2012</a:t>
            </a:r>
            <a:endParaRPr lang="en-US" sz="1000" dirty="0"/>
          </a:p>
        </p:txBody>
      </p:sp>
      <p:grpSp>
        <p:nvGrpSpPr>
          <p:cNvPr id="88" name="Csoportba foglalás 87"/>
          <p:cNvGrpSpPr/>
          <p:nvPr/>
        </p:nvGrpSpPr>
        <p:grpSpPr>
          <a:xfrm>
            <a:off x="3089328" y="-99392"/>
            <a:ext cx="3024336" cy="675201"/>
            <a:chOff x="3059832" y="-99392"/>
            <a:chExt cx="3024336" cy="675201"/>
          </a:xfrm>
        </p:grpSpPr>
        <p:cxnSp>
          <p:nvCxnSpPr>
            <p:cNvPr id="27" name="Egyenes összekötő 26"/>
            <p:cNvCxnSpPr/>
            <p:nvPr/>
          </p:nvCxnSpPr>
          <p:spPr>
            <a:xfrm flipV="1">
              <a:off x="3059832" y="-99392"/>
              <a:ext cx="0" cy="144016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Egyenes összekötő 27"/>
            <p:cNvCxnSpPr/>
            <p:nvPr/>
          </p:nvCxnSpPr>
          <p:spPr>
            <a:xfrm flipV="1">
              <a:off x="6084168" y="-99392"/>
              <a:ext cx="0" cy="144016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Szövegdoboz 59"/>
            <p:cNvSpPr txBox="1"/>
            <p:nvPr/>
          </p:nvSpPr>
          <p:spPr>
            <a:xfrm>
              <a:off x="3175819" y="206477"/>
              <a:ext cx="2458065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hu-HU" dirty="0"/>
            </a:p>
          </p:txBody>
        </p:sp>
        <p:sp>
          <p:nvSpPr>
            <p:cNvPr id="43" name="Szövegdoboz 42"/>
            <p:cNvSpPr txBox="1"/>
            <p:nvPr/>
          </p:nvSpPr>
          <p:spPr>
            <a:xfrm>
              <a:off x="3162300" y="228600"/>
              <a:ext cx="2476500" cy="315471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hu-HU" sz="1450" b="1" dirty="0" smtClean="0"/>
                <a:t>Hortobágy </a:t>
              </a:r>
              <a:r>
                <a:rPr lang="hu-HU" sz="1450" b="1" dirty="0" err="1" smtClean="0"/>
                <a:t>Biosphere</a:t>
              </a:r>
              <a:r>
                <a:rPr lang="hu-HU" sz="1450" b="1" dirty="0" smtClean="0"/>
                <a:t> </a:t>
              </a:r>
              <a:r>
                <a:rPr lang="hu-HU" sz="1450" b="1" dirty="0" err="1" smtClean="0"/>
                <a:t>Reserve</a:t>
              </a:r>
              <a:endParaRPr lang="hu-HU" sz="1450" b="1" dirty="0"/>
            </a:p>
          </p:txBody>
        </p:sp>
      </p:grpSp>
      <p:grpSp>
        <p:nvGrpSpPr>
          <p:cNvPr id="66" name="Csoportba foglalás 65"/>
          <p:cNvGrpSpPr/>
          <p:nvPr/>
        </p:nvGrpSpPr>
        <p:grpSpPr>
          <a:xfrm>
            <a:off x="4494677" y="1598011"/>
            <a:ext cx="424650" cy="400110"/>
            <a:chOff x="4060724" y="1248701"/>
            <a:chExt cx="424650" cy="400110"/>
          </a:xfrm>
        </p:grpSpPr>
        <p:sp>
          <p:nvSpPr>
            <p:cNvPr id="63" name="Szövegdoboz 62"/>
            <p:cNvSpPr txBox="1"/>
            <p:nvPr/>
          </p:nvSpPr>
          <p:spPr>
            <a:xfrm>
              <a:off x="4060724" y="1248701"/>
              <a:ext cx="424650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hu-HU" sz="1000" dirty="0" smtClean="0"/>
            </a:p>
            <a:p>
              <a:endParaRPr lang="hu-HU" sz="1000" dirty="0"/>
            </a:p>
          </p:txBody>
        </p:sp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99651" y="1273547"/>
              <a:ext cx="353083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0" name="Csoportba foglalás 79"/>
          <p:cNvGrpSpPr/>
          <p:nvPr/>
        </p:nvGrpSpPr>
        <p:grpSpPr>
          <a:xfrm>
            <a:off x="4208298" y="955801"/>
            <a:ext cx="1057330" cy="584775"/>
            <a:chOff x="3185653" y="659710"/>
            <a:chExt cx="1230641" cy="626147"/>
          </a:xfrm>
        </p:grpSpPr>
        <p:sp>
          <p:nvSpPr>
            <p:cNvPr id="68" name="Szövegdoboz 67"/>
            <p:cNvSpPr txBox="1"/>
            <p:nvPr/>
          </p:nvSpPr>
          <p:spPr>
            <a:xfrm>
              <a:off x="3185653" y="659710"/>
              <a:ext cx="1230641" cy="6261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hu-HU" sz="1600" dirty="0" smtClean="0"/>
            </a:p>
            <a:p>
              <a:endParaRPr lang="hu-HU" sz="1600" dirty="0"/>
            </a:p>
          </p:txBody>
        </p:sp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29130" y="709205"/>
              <a:ext cx="1152275" cy="528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17000"/>
                </a:prstClr>
              </a:outerShdw>
            </a:effectLst>
          </p:spPr>
        </p:pic>
      </p:grpSp>
      <p:grpSp>
        <p:nvGrpSpPr>
          <p:cNvPr id="87" name="Csoportba foglalás 86"/>
          <p:cNvGrpSpPr/>
          <p:nvPr/>
        </p:nvGrpSpPr>
        <p:grpSpPr>
          <a:xfrm>
            <a:off x="4027648" y="616020"/>
            <a:ext cx="1419421" cy="278716"/>
            <a:chOff x="3760837" y="692600"/>
            <a:chExt cx="1489822" cy="305765"/>
          </a:xfrm>
        </p:grpSpPr>
        <p:sp>
          <p:nvSpPr>
            <p:cNvPr id="84" name="Szövegdoboz 83"/>
            <p:cNvSpPr txBox="1"/>
            <p:nvPr/>
          </p:nvSpPr>
          <p:spPr>
            <a:xfrm>
              <a:off x="3760837" y="692600"/>
              <a:ext cx="1484476" cy="3057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hu-HU" sz="1400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85289" y="700917"/>
              <a:ext cx="1465370" cy="258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</p:pic>
      </p:grpSp>
      <p:pic>
        <p:nvPicPr>
          <p:cNvPr id="90" name="Kép 89" descr="hodalytele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95534" y="6073543"/>
            <a:ext cx="943276" cy="70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1" name="Kép 90" descr="hovihar.jpg"/>
          <p:cNvPicPr>
            <a:picLocks noChangeAspect="1"/>
          </p:cNvPicPr>
          <p:nvPr/>
        </p:nvPicPr>
        <p:blipFill>
          <a:blip r:embed="rId9" cstate="print"/>
          <a:srcRect l="4065" t="2306"/>
          <a:stretch>
            <a:fillRect/>
          </a:stretch>
        </p:blipFill>
        <p:spPr>
          <a:xfrm>
            <a:off x="7826476" y="3677264"/>
            <a:ext cx="121526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4" name="Kép 93" descr="puszta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105641" y="3734651"/>
            <a:ext cx="97534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5" name="Kép 94" descr="puszta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076342" y="1977001"/>
            <a:ext cx="968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6" name="Kép 95" descr="puszta3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086244" y="1445686"/>
            <a:ext cx="97459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7" name="Kép 96" descr="pusztatel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059560" y="2832993"/>
            <a:ext cx="968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8" name="Kép 97" descr="szikesto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218657" y="3734741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0" name="Kép 99" descr="vonulas.JPG"/>
          <p:cNvPicPr>
            <a:picLocks noChangeAspect="1"/>
          </p:cNvPicPr>
          <p:nvPr/>
        </p:nvPicPr>
        <p:blipFill>
          <a:blip r:embed="rId15" cstate="print"/>
          <a:srcRect l="5346" t="3905"/>
          <a:stretch>
            <a:fillRect/>
          </a:stretch>
        </p:blipFill>
        <p:spPr>
          <a:xfrm>
            <a:off x="6803921" y="3677264"/>
            <a:ext cx="85859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" name="Kép 101" descr="lokutya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101960" y="2213395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4" name="Kép 103" descr="vadlovak1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8091920" y="6112019"/>
            <a:ext cx="972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" name="Kép 102" descr="szurkemarha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6152524" y="6121512"/>
            <a:ext cx="97534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5" name="Kép 104" descr="csikosfeju.JPG"/>
          <p:cNvPicPr>
            <a:picLocks noChangeAspect="1"/>
          </p:cNvPicPr>
          <p:nvPr/>
        </p:nvPicPr>
        <p:blipFill>
          <a:blip r:embed="rId19" cstate="print"/>
          <a:srcRect l="26774" t="10399" r="32796" b="9521"/>
          <a:stretch>
            <a:fillRect/>
          </a:stretch>
        </p:blipFill>
        <p:spPr>
          <a:xfrm>
            <a:off x="5538562" y="4408370"/>
            <a:ext cx="496800" cy="731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6" name="Kép 105" descr="kekvercse.jpg"/>
          <p:cNvPicPr>
            <a:picLocks noChangeAspect="1"/>
          </p:cNvPicPr>
          <p:nvPr/>
        </p:nvPicPr>
        <p:blipFill>
          <a:blip r:embed="rId20" cstate="print"/>
          <a:srcRect l="42947" r="12224"/>
          <a:stretch>
            <a:fillRect/>
          </a:stretch>
        </p:blipFill>
        <p:spPr>
          <a:xfrm>
            <a:off x="5535146" y="5249333"/>
            <a:ext cx="495773" cy="73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8" name="Kép 107" descr="racka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7171442" y="6113750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9" name="Kép 108" descr="iris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 rot="16200000">
            <a:off x="8321848" y="210152"/>
            <a:ext cx="816000" cy="61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0" name="Kép 109" descr="imasaska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8190268" y="2823813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1" name="Kép 110" descr="kiskarokatona.JPG"/>
          <p:cNvPicPr>
            <a:picLocks noChangeAspect="1"/>
          </p:cNvPicPr>
          <p:nvPr/>
        </p:nvPicPr>
        <p:blipFill>
          <a:blip r:embed="rId24" cstate="print"/>
          <a:srcRect l="15212" t="17091" r="29308" b="11075"/>
          <a:stretch>
            <a:fillRect/>
          </a:stretch>
        </p:blipFill>
        <p:spPr>
          <a:xfrm>
            <a:off x="3097160" y="698092"/>
            <a:ext cx="648000" cy="629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" name="Kép 111" descr="sun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7411464" y="103956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3" name="Egyenes összekötő 112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gyenes összekötő 115"/>
          <p:cNvCxnSpPr/>
          <p:nvPr/>
        </p:nvCxnSpPr>
        <p:spPr>
          <a:xfrm flipV="1">
            <a:off x="608416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Kép 116" descr="kekvercse.jp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 flipH="1">
            <a:off x="8061900" y="1117071"/>
            <a:ext cx="98063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8" name="Kép 117" descr="vadlibak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3099128" y="2983737"/>
            <a:ext cx="968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20" name="Egyenes összekötő 119"/>
          <p:cNvCxnSpPr/>
          <p:nvPr/>
        </p:nvCxnSpPr>
        <p:spPr>
          <a:xfrm flipV="1">
            <a:off x="3059832" y="-11864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</TotalTime>
  <Words>646</Words>
  <Application>Microsoft Office PowerPoint</Application>
  <PresentationFormat>Diavetítés a képernyőre (4:3 oldalarány)</PresentationFormat>
  <Paragraphs>100</Paragraphs>
  <Slides>2</Slides>
  <Notes>2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</vt:i4>
      </vt:variant>
    </vt:vector>
  </HeadingPairs>
  <TitlesOfParts>
    <vt:vector size="3" baseType="lpstr">
      <vt:lpstr>Office-téma</vt:lpstr>
      <vt:lpstr>PowerPoint bemutató</vt:lpstr>
      <vt:lpstr>PowerPoint bemutató</vt:lpstr>
    </vt:vector>
  </TitlesOfParts>
  <Company>KSZF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AdamSz</dc:creator>
  <cp:lastModifiedBy>adamsz</cp:lastModifiedBy>
  <cp:revision>287</cp:revision>
  <dcterms:created xsi:type="dcterms:W3CDTF">2013-03-11T12:06:00Z</dcterms:created>
  <dcterms:modified xsi:type="dcterms:W3CDTF">2013-05-15T12:46:12Z</dcterms:modified>
</cp:coreProperties>
</file>