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144000" cy="6858000" type="screen4x3"/>
  <p:notesSz cx="6797675" cy="9926638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70EBCA-6A21-4397-9DE6-2FCD59096526}" type="datetimeFigureOut">
              <a:rPr lang="hu-HU" smtClean="0"/>
              <a:pPr/>
              <a:t>2013.05.15.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E86F12-1455-4312-B405-7FAA6E03C7AC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395510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E86F12-1455-4312-B405-7FAA6E03C7AC}" type="slidenum">
              <a:rPr lang="hu-HU" smtClean="0"/>
              <a:pPr/>
              <a:t>1</a:t>
            </a:fld>
            <a:endParaRPr lang="hu-H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E86F12-1455-4312-B405-7FAA6E03C7AC}" type="slidenum">
              <a:rPr lang="hu-HU" smtClean="0"/>
              <a:pPr/>
              <a:t>2</a:t>
            </a:fld>
            <a:endParaRPr lang="hu-H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u-HU" smtClean="0"/>
              <a:t>Alcím mintájának szerkesztése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6193A-319F-4326-A1C2-BB1A92FA569D}" type="datetime1">
              <a:rPr lang="hu-HU" smtClean="0"/>
              <a:pPr/>
              <a:t>2013.05.15.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041F2-6FB0-41C6-8591-E1B4482D65F9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32B9A-1DEC-42BB-A4FC-F270DEDAE09E}" type="datetime1">
              <a:rPr lang="hu-HU" smtClean="0"/>
              <a:pPr/>
              <a:t>2013.05.15.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041F2-6FB0-41C6-8591-E1B4482D65F9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F4736-B113-41F9-ABDF-4D3F5C5EB2F0}" type="datetime1">
              <a:rPr lang="hu-HU" smtClean="0"/>
              <a:pPr/>
              <a:t>2013.05.15.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041F2-6FB0-41C6-8591-E1B4482D65F9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5807B-5DB0-4B70-98AB-B4B6DB45C2D6}" type="datetime1">
              <a:rPr lang="hu-HU" smtClean="0"/>
              <a:pPr/>
              <a:t>2013.05.15.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041F2-6FB0-41C6-8591-E1B4482D65F9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6BA7E-7798-4B82-9C8D-8F11C8EEC8D6}" type="datetime1">
              <a:rPr lang="hu-HU" smtClean="0"/>
              <a:pPr/>
              <a:t>2013.05.15.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041F2-6FB0-41C6-8591-E1B4482D65F9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3B334-214F-4A23-B4D0-ADCF61AA709F}" type="datetime1">
              <a:rPr lang="hu-HU" smtClean="0"/>
              <a:pPr/>
              <a:t>2013.05.15.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041F2-6FB0-41C6-8591-E1B4482D65F9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Szöveg hely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6" name="Tartalom helye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7" name="Dátum hely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DBFA6-FFC1-4F7B-A55B-60669903AFC9}" type="datetime1">
              <a:rPr lang="hu-HU" smtClean="0"/>
              <a:pPr/>
              <a:t>2013.05.15.</a:t>
            </a:fld>
            <a:endParaRPr lang="hu-HU"/>
          </a:p>
        </p:txBody>
      </p:sp>
      <p:sp>
        <p:nvSpPr>
          <p:cNvPr id="8" name="Élőláb hely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Dia számának hely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041F2-6FB0-41C6-8591-E1B4482D65F9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E86B9-5207-4F85-9439-1677AF1BB740}" type="datetime1">
              <a:rPr lang="hu-HU" smtClean="0"/>
              <a:pPr/>
              <a:t>2013.05.15.</a:t>
            </a:fld>
            <a:endParaRPr lang="hu-HU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041F2-6FB0-41C6-8591-E1B4482D65F9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E1974-F512-4DC6-B8E3-90872D5D2CE9}" type="datetime1">
              <a:rPr lang="hu-HU" smtClean="0"/>
              <a:pPr/>
              <a:t>2013.05.15.</a:t>
            </a:fld>
            <a:endParaRPr lang="hu-HU"/>
          </a:p>
        </p:txBody>
      </p:sp>
      <p:sp>
        <p:nvSpPr>
          <p:cNvPr id="3" name="Élőláb hely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041F2-6FB0-41C6-8591-E1B4482D65F9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CB794-DE51-4887-AFA2-F9B65A395B74}" type="datetime1">
              <a:rPr lang="hu-HU" smtClean="0"/>
              <a:pPr/>
              <a:t>2013.05.15.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041F2-6FB0-41C6-8591-E1B4482D65F9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Kép hely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u-HU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A75F2A-47BB-4B78-9BE6-C73290EC16D4}" type="datetime1">
              <a:rPr lang="hu-HU" smtClean="0"/>
              <a:pPr/>
              <a:t>2013.05.15.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041F2-6FB0-41C6-8591-E1B4482D65F9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tif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54000"/>
            <a:lum/>
          </a:blip>
          <a:srcRect/>
          <a:stretch>
            <a:fillRect l="-18000" r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hely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E4F366-FC9E-4839-9431-05E34169F93B}" type="datetime1">
              <a:rPr lang="hu-HU" smtClean="0"/>
              <a:pPr/>
              <a:t>2013.05.15.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4041F2-6FB0-41C6-8591-E1B4482D65F9}" type="slidenum">
              <a:rPr lang="hu-HU" smtClean="0"/>
              <a:pPr/>
              <a:t>‹#›</a:t>
            </a:fld>
            <a:endParaRPr lang="hu-H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13" Type="http://schemas.openxmlformats.org/officeDocument/2006/relationships/image" Target="../media/image8.jpeg"/><Relationship Id="rId18" Type="http://schemas.openxmlformats.org/officeDocument/2006/relationships/image" Target="../media/image13.jpeg"/><Relationship Id="rId26" Type="http://schemas.openxmlformats.org/officeDocument/2006/relationships/image" Target="../media/image21.jpeg"/><Relationship Id="rId3" Type="http://schemas.openxmlformats.org/officeDocument/2006/relationships/image" Target="../media/image2.jpeg"/><Relationship Id="rId21" Type="http://schemas.openxmlformats.org/officeDocument/2006/relationships/image" Target="../media/image16.jpeg"/><Relationship Id="rId7" Type="http://schemas.openxmlformats.org/officeDocument/2006/relationships/image" Target="../media/image6.jpeg"/><Relationship Id="rId12" Type="http://schemas.openxmlformats.org/officeDocument/2006/relationships/hyperlink" Target="http://www.termeszetvedelem.hu/" TargetMode="External"/><Relationship Id="rId17" Type="http://schemas.openxmlformats.org/officeDocument/2006/relationships/image" Target="../media/image12.jpeg"/><Relationship Id="rId25" Type="http://schemas.openxmlformats.org/officeDocument/2006/relationships/image" Target="../media/image20.jpe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1.jpeg"/><Relationship Id="rId20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11" Type="http://schemas.openxmlformats.org/officeDocument/2006/relationships/hyperlink" Target="http://www.anp.hu/anp/anp.nemzetipark.gov.hu" TargetMode="External"/><Relationship Id="rId24" Type="http://schemas.openxmlformats.org/officeDocument/2006/relationships/image" Target="../media/image19.jpeg"/><Relationship Id="rId5" Type="http://schemas.openxmlformats.org/officeDocument/2006/relationships/image" Target="../media/image4.emf"/><Relationship Id="rId15" Type="http://schemas.openxmlformats.org/officeDocument/2006/relationships/image" Target="../media/image10.jpeg"/><Relationship Id="rId23" Type="http://schemas.openxmlformats.org/officeDocument/2006/relationships/image" Target="../media/image18.jpeg"/><Relationship Id="rId10" Type="http://schemas.openxmlformats.org/officeDocument/2006/relationships/hyperlink" Target="http://www.anp.hu/" TargetMode="External"/><Relationship Id="rId19" Type="http://schemas.openxmlformats.org/officeDocument/2006/relationships/image" Target="../media/image14.jpeg"/><Relationship Id="rId4" Type="http://schemas.openxmlformats.org/officeDocument/2006/relationships/image" Target="../media/image3.jpeg"/><Relationship Id="rId9" Type="http://schemas.openxmlformats.org/officeDocument/2006/relationships/hyperlink" Target="mailto:fhnpititkarsag@fhnp.kvvm.hu" TargetMode="External"/><Relationship Id="rId14" Type="http://schemas.openxmlformats.org/officeDocument/2006/relationships/image" Target="../media/image9.jpeg"/><Relationship Id="rId22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13" Type="http://schemas.openxmlformats.org/officeDocument/2006/relationships/image" Target="../media/image31.jpeg"/><Relationship Id="rId18" Type="http://schemas.openxmlformats.org/officeDocument/2006/relationships/image" Target="../media/image36.jpeg"/><Relationship Id="rId26" Type="http://schemas.openxmlformats.org/officeDocument/2006/relationships/image" Target="../media/image44.jpeg"/><Relationship Id="rId3" Type="http://schemas.openxmlformats.org/officeDocument/2006/relationships/image" Target="../media/image22.jpeg"/><Relationship Id="rId21" Type="http://schemas.openxmlformats.org/officeDocument/2006/relationships/image" Target="../media/image39.jpeg"/><Relationship Id="rId7" Type="http://schemas.openxmlformats.org/officeDocument/2006/relationships/image" Target="../media/image4.emf"/><Relationship Id="rId12" Type="http://schemas.openxmlformats.org/officeDocument/2006/relationships/image" Target="../media/image30.jpeg"/><Relationship Id="rId17" Type="http://schemas.openxmlformats.org/officeDocument/2006/relationships/image" Target="../media/image35.jpeg"/><Relationship Id="rId25" Type="http://schemas.openxmlformats.org/officeDocument/2006/relationships/image" Target="../media/image43.jpeg"/><Relationship Id="rId33" Type="http://schemas.openxmlformats.org/officeDocument/2006/relationships/image" Target="../media/image51.jpe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34.jpeg"/><Relationship Id="rId20" Type="http://schemas.openxmlformats.org/officeDocument/2006/relationships/image" Target="../media/image38.jpeg"/><Relationship Id="rId29" Type="http://schemas.openxmlformats.org/officeDocument/2006/relationships/image" Target="../media/image4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emf"/><Relationship Id="rId11" Type="http://schemas.openxmlformats.org/officeDocument/2006/relationships/image" Target="../media/image29.jpeg"/><Relationship Id="rId24" Type="http://schemas.openxmlformats.org/officeDocument/2006/relationships/image" Target="../media/image42.jpeg"/><Relationship Id="rId32" Type="http://schemas.openxmlformats.org/officeDocument/2006/relationships/image" Target="../media/image50.jpeg"/><Relationship Id="rId5" Type="http://schemas.openxmlformats.org/officeDocument/2006/relationships/image" Target="../media/image24.emf"/><Relationship Id="rId15" Type="http://schemas.openxmlformats.org/officeDocument/2006/relationships/image" Target="../media/image33.jpeg"/><Relationship Id="rId23" Type="http://schemas.openxmlformats.org/officeDocument/2006/relationships/image" Target="../media/image41.tiff"/><Relationship Id="rId28" Type="http://schemas.openxmlformats.org/officeDocument/2006/relationships/image" Target="../media/image46.jpeg"/><Relationship Id="rId10" Type="http://schemas.openxmlformats.org/officeDocument/2006/relationships/image" Target="../media/image28.jpeg"/><Relationship Id="rId19" Type="http://schemas.openxmlformats.org/officeDocument/2006/relationships/image" Target="../media/image37.jpeg"/><Relationship Id="rId31" Type="http://schemas.openxmlformats.org/officeDocument/2006/relationships/image" Target="../media/image49.jpeg"/><Relationship Id="rId4" Type="http://schemas.openxmlformats.org/officeDocument/2006/relationships/image" Target="../media/image23.png"/><Relationship Id="rId9" Type="http://schemas.openxmlformats.org/officeDocument/2006/relationships/image" Target="../media/image27.jpeg"/><Relationship Id="rId14" Type="http://schemas.openxmlformats.org/officeDocument/2006/relationships/image" Target="../media/image32.jpeg"/><Relationship Id="rId22" Type="http://schemas.openxmlformats.org/officeDocument/2006/relationships/image" Target="../media/image40.jpeg"/><Relationship Id="rId27" Type="http://schemas.openxmlformats.org/officeDocument/2006/relationships/image" Target="../media/image45.jpeg"/><Relationship Id="rId30" Type="http://schemas.openxmlformats.org/officeDocument/2006/relationships/image" Target="../media/image4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Kép 45" descr="SzikesRekonstrukcio_DSCF2814_gi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67451" y="2914651"/>
            <a:ext cx="2647950" cy="19859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55" name="Csoportba foglalás 54"/>
          <p:cNvGrpSpPr/>
          <p:nvPr/>
        </p:nvGrpSpPr>
        <p:grpSpPr>
          <a:xfrm>
            <a:off x="2886075" y="60302"/>
            <a:ext cx="3333750" cy="2217562"/>
            <a:chOff x="2895600" y="117452"/>
            <a:chExt cx="3333750" cy="2217562"/>
          </a:xfrm>
        </p:grpSpPr>
        <p:pic>
          <p:nvPicPr>
            <p:cNvPr id="47" name="Kép 46" descr="BR_orszagos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014662" y="117452"/>
              <a:ext cx="3133725" cy="2217562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45" name="Picture 7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534026" y="1411289"/>
              <a:ext cx="353083" cy="3603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48" name="Szövegdoboz 47"/>
            <p:cNvSpPr txBox="1"/>
            <p:nvPr/>
          </p:nvSpPr>
          <p:spPr>
            <a:xfrm>
              <a:off x="2895600" y="228600"/>
              <a:ext cx="2314575" cy="461665"/>
            </a:xfrm>
            <a:prstGeom prst="rect">
              <a:avLst/>
            </a:prstGeom>
            <a:noFill/>
            <a:effectLst>
              <a:outerShdw blurRad="50800" dist="50800" dir="2160000" algn="ctr" rotWithShape="0">
                <a:srgbClr val="000000">
                  <a:alpha val="25000"/>
                </a:srgb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hu-HU" sz="1200" b="1" dirty="0" err="1" smtClean="0"/>
                <a:t>Biosphere</a:t>
              </a:r>
              <a:r>
                <a:rPr lang="hu-HU" sz="1200" b="1" dirty="0" smtClean="0"/>
                <a:t> </a:t>
              </a:r>
              <a:r>
                <a:rPr lang="hu-HU" sz="1200" b="1" dirty="0" err="1" smtClean="0"/>
                <a:t>Reserves</a:t>
              </a:r>
              <a:r>
                <a:rPr lang="hu-HU" sz="1200" b="1" dirty="0" smtClean="0"/>
                <a:t> of</a:t>
              </a:r>
              <a:br>
                <a:rPr lang="hu-HU" sz="1200" b="1" dirty="0" smtClean="0"/>
              </a:br>
              <a:r>
                <a:rPr lang="hu-HU" sz="1200" b="1" dirty="0" smtClean="0"/>
                <a:t>Hungary</a:t>
              </a:r>
              <a:endParaRPr lang="hu-HU" sz="1200" b="1" dirty="0"/>
            </a:p>
          </p:txBody>
        </p:sp>
        <p:sp>
          <p:nvSpPr>
            <p:cNvPr id="49" name="Szövegdoboz 48"/>
            <p:cNvSpPr txBox="1"/>
            <p:nvPr/>
          </p:nvSpPr>
          <p:spPr>
            <a:xfrm>
              <a:off x="4933950" y="290810"/>
              <a:ext cx="1076325" cy="230832"/>
            </a:xfrm>
            <a:prstGeom prst="rect">
              <a:avLst/>
            </a:prstGeom>
            <a:noFill/>
            <a:effectLst>
              <a:outerShdw blurRad="50800" dist="50800" dir="2160000" algn="ctr" rotWithShape="0">
                <a:srgbClr val="000000">
                  <a:alpha val="25000"/>
                </a:srgb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hu-HU" sz="900" b="1" dirty="0" smtClean="0">
                  <a:effectLst>
                    <a:glow rad="101600">
                      <a:schemeClr val="bg1">
                        <a:lumMod val="95000"/>
                        <a:alpha val="60000"/>
                      </a:schemeClr>
                    </a:glow>
                    <a:outerShdw blurRad="50800" dist="50800" dir="5400000" algn="ctr" rotWithShape="0">
                      <a:schemeClr val="bg1">
                        <a:lumMod val="95000"/>
                      </a:schemeClr>
                    </a:outerShdw>
                  </a:effectLst>
                </a:rPr>
                <a:t>Aggtelek BR</a:t>
              </a:r>
              <a:endParaRPr lang="hu-HU" sz="900" b="1" dirty="0">
                <a:effectLst>
                  <a:glow rad="101600">
                    <a:schemeClr val="bg1">
                      <a:lumMod val="95000"/>
                      <a:alpha val="60000"/>
                    </a:schemeClr>
                  </a:glow>
                  <a:outerShdw blurRad="50800" dist="50800" dir="5400000" algn="ctr" rotWithShape="0">
                    <a:schemeClr val="bg1">
                      <a:lumMod val="95000"/>
                    </a:schemeClr>
                  </a:outerShdw>
                </a:effectLst>
              </a:endParaRPr>
            </a:p>
          </p:txBody>
        </p:sp>
        <p:sp>
          <p:nvSpPr>
            <p:cNvPr id="50" name="Szövegdoboz 49"/>
            <p:cNvSpPr txBox="1"/>
            <p:nvPr/>
          </p:nvSpPr>
          <p:spPr>
            <a:xfrm>
              <a:off x="3038475" y="890885"/>
              <a:ext cx="1076325" cy="230832"/>
            </a:xfrm>
            <a:prstGeom prst="rect">
              <a:avLst/>
            </a:prstGeom>
            <a:noFill/>
            <a:effectLst>
              <a:outerShdw blurRad="50800" dist="50800" dir="2160000" algn="ctr" rotWithShape="0">
                <a:srgbClr val="000000">
                  <a:alpha val="25000"/>
                </a:srgb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hu-HU" sz="900" b="1" dirty="0" smtClean="0">
                  <a:effectLst>
                    <a:glow rad="101600">
                      <a:schemeClr val="bg1">
                        <a:lumMod val="95000"/>
                        <a:alpha val="60000"/>
                      </a:schemeClr>
                    </a:glow>
                    <a:outerShdw blurRad="50800" dist="50800" dir="5400000" algn="ctr" rotWithShape="0">
                      <a:schemeClr val="bg1">
                        <a:lumMod val="95000"/>
                      </a:schemeClr>
                    </a:outerShdw>
                  </a:effectLst>
                </a:rPr>
                <a:t>Lake Fertő BR</a:t>
              </a:r>
              <a:endParaRPr lang="hu-HU" sz="900" b="1" dirty="0">
                <a:effectLst>
                  <a:glow rad="101600">
                    <a:schemeClr val="bg1">
                      <a:lumMod val="95000"/>
                      <a:alpha val="60000"/>
                    </a:schemeClr>
                  </a:glow>
                  <a:outerShdw blurRad="50800" dist="50800" dir="5400000" algn="ctr" rotWithShape="0">
                    <a:schemeClr val="bg1">
                      <a:lumMod val="95000"/>
                    </a:schemeClr>
                  </a:outerShdw>
                </a:effectLst>
              </a:endParaRPr>
            </a:p>
          </p:txBody>
        </p:sp>
        <p:sp>
          <p:nvSpPr>
            <p:cNvPr id="51" name="Szövegdoboz 50"/>
            <p:cNvSpPr txBox="1"/>
            <p:nvPr/>
          </p:nvSpPr>
          <p:spPr>
            <a:xfrm>
              <a:off x="4343400" y="1148060"/>
              <a:ext cx="1076325" cy="230832"/>
            </a:xfrm>
            <a:prstGeom prst="rect">
              <a:avLst/>
            </a:prstGeom>
            <a:noFill/>
            <a:effectLst>
              <a:outerShdw blurRad="50800" dist="50800" dir="2160000" algn="ctr" rotWithShape="0">
                <a:srgbClr val="000000">
                  <a:alpha val="25000"/>
                </a:srgb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hu-HU" sz="900" b="1" dirty="0" smtClean="0">
                  <a:effectLst>
                    <a:glow rad="101600">
                      <a:schemeClr val="bg1">
                        <a:lumMod val="95000"/>
                        <a:alpha val="60000"/>
                      </a:schemeClr>
                    </a:glow>
                    <a:outerShdw blurRad="50800" dist="50800" dir="5400000" algn="ctr" rotWithShape="0">
                      <a:schemeClr val="bg1">
                        <a:lumMod val="95000"/>
                      </a:schemeClr>
                    </a:outerShdw>
                  </a:effectLst>
                </a:rPr>
                <a:t>Kiskunság BR</a:t>
              </a:r>
              <a:endParaRPr lang="hu-HU" sz="900" b="1" dirty="0">
                <a:effectLst>
                  <a:glow rad="101600">
                    <a:schemeClr val="bg1">
                      <a:lumMod val="95000"/>
                      <a:alpha val="60000"/>
                    </a:schemeClr>
                  </a:glow>
                  <a:outerShdw blurRad="50800" dist="50800" dir="5400000" algn="ctr" rotWithShape="0">
                    <a:schemeClr val="bg1">
                      <a:lumMod val="95000"/>
                    </a:schemeClr>
                  </a:outerShdw>
                </a:effectLst>
              </a:endParaRPr>
            </a:p>
          </p:txBody>
        </p:sp>
        <p:sp>
          <p:nvSpPr>
            <p:cNvPr id="52" name="Szövegdoboz 51"/>
            <p:cNvSpPr txBox="1"/>
            <p:nvPr/>
          </p:nvSpPr>
          <p:spPr>
            <a:xfrm>
              <a:off x="4062412" y="643235"/>
              <a:ext cx="1076325" cy="230832"/>
            </a:xfrm>
            <a:prstGeom prst="rect">
              <a:avLst/>
            </a:prstGeom>
            <a:noFill/>
            <a:effectLst>
              <a:outerShdw blurRad="50800" dist="50800" dir="2160000" algn="ctr" rotWithShape="0">
                <a:srgbClr val="000000">
                  <a:alpha val="25000"/>
                </a:srgb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hu-HU" sz="900" b="1" dirty="0" smtClean="0">
                  <a:effectLst>
                    <a:glow rad="101600">
                      <a:schemeClr val="bg1">
                        <a:lumMod val="95000"/>
                        <a:alpha val="60000"/>
                      </a:schemeClr>
                    </a:glow>
                    <a:outerShdw blurRad="50800" dist="50800" dir="5400000" algn="ctr" rotWithShape="0">
                      <a:schemeClr val="bg1">
                        <a:lumMod val="95000"/>
                      </a:schemeClr>
                    </a:outerShdw>
                  </a:effectLst>
                </a:rPr>
                <a:t>Pilis BR</a:t>
              </a:r>
              <a:endParaRPr lang="hu-HU" sz="900" b="1" dirty="0">
                <a:effectLst>
                  <a:glow rad="101600">
                    <a:schemeClr val="bg1">
                      <a:lumMod val="95000"/>
                      <a:alpha val="60000"/>
                    </a:schemeClr>
                  </a:glow>
                  <a:outerShdw blurRad="50800" dist="50800" dir="5400000" algn="ctr" rotWithShape="0">
                    <a:schemeClr val="bg1">
                      <a:lumMod val="95000"/>
                    </a:schemeClr>
                  </a:outerShdw>
                </a:effectLst>
              </a:endParaRPr>
            </a:p>
          </p:txBody>
        </p:sp>
        <p:sp>
          <p:nvSpPr>
            <p:cNvPr id="53" name="Szövegdoboz 52"/>
            <p:cNvSpPr txBox="1"/>
            <p:nvPr/>
          </p:nvSpPr>
          <p:spPr>
            <a:xfrm>
              <a:off x="5153025" y="928985"/>
              <a:ext cx="1076325" cy="230832"/>
            </a:xfrm>
            <a:prstGeom prst="rect">
              <a:avLst/>
            </a:prstGeom>
            <a:noFill/>
            <a:effectLst>
              <a:outerShdw blurRad="50800" dist="50800" dir="2160000" algn="ctr" rotWithShape="0">
                <a:srgbClr val="000000">
                  <a:alpha val="25000"/>
                </a:srgb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hu-HU" sz="900" b="1" dirty="0" smtClean="0">
                  <a:effectLst>
                    <a:glow rad="101600">
                      <a:schemeClr val="bg1">
                        <a:lumMod val="95000"/>
                        <a:alpha val="60000"/>
                      </a:schemeClr>
                    </a:glow>
                    <a:outerShdw blurRad="50800" dist="50800" dir="5400000" algn="ctr" rotWithShape="0">
                      <a:schemeClr val="bg1">
                        <a:lumMod val="95000"/>
                      </a:schemeClr>
                    </a:outerShdw>
                  </a:effectLst>
                </a:rPr>
                <a:t>Hortobágy BR</a:t>
              </a:r>
              <a:endParaRPr lang="hu-HU" sz="900" b="1" dirty="0">
                <a:effectLst>
                  <a:glow rad="101600">
                    <a:schemeClr val="bg1">
                      <a:lumMod val="95000"/>
                      <a:alpha val="60000"/>
                    </a:schemeClr>
                  </a:glow>
                  <a:outerShdw blurRad="50800" dist="50800" dir="5400000" algn="ctr" rotWithShape="0">
                    <a:schemeClr val="bg1">
                      <a:lumMod val="95000"/>
                    </a:schemeClr>
                  </a:outerShdw>
                </a:effectLst>
              </a:endParaRPr>
            </a:p>
          </p:txBody>
        </p:sp>
        <p:sp>
          <p:nvSpPr>
            <p:cNvPr id="54" name="Szövegdoboz 53"/>
            <p:cNvSpPr txBox="1"/>
            <p:nvPr/>
          </p:nvSpPr>
          <p:spPr>
            <a:xfrm>
              <a:off x="3181350" y="1452860"/>
              <a:ext cx="1323975" cy="369332"/>
            </a:xfrm>
            <a:prstGeom prst="rect">
              <a:avLst/>
            </a:prstGeom>
            <a:noFill/>
            <a:effectLst>
              <a:outerShdw blurRad="50800" dist="50800" dir="2160000" algn="ctr" rotWithShape="0">
                <a:srgbClr val="000000">
                  <a:alpha val="25000"/>
                </a:srgb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hu-HU" sz="900" b="1" dirty="0" err="1" smtClean="0">
                  <a:effectLst>
                    <a:glow rad="101600">
                      <a:schemeClr val="bg1">
                        <a:lumMod val="95000"/>
                        <a:alpha val="60000"/>
                      </a:schemeClr>
                    </a:glow>
                    <a:outerShdw blurRad="50800" dist="50800" dir="5400000" algn="ctr" rotWithShape="0">
                      <a:schemeClr val="bg1">
                        <a:lumMod val="95000"/>
                      </a:schemeClr>
                    </a:outerShdw>
                  </a:effectLst>
                </a:rPr>
                <a:t>Mura-Drava-Danube</a:t>
              </a:r>
              <a:r>
                <a:rPr lang="hu-HU" sz="900" b="1" dirty="0" smtClean="0">
                  <a:effectLst>
                    <a:glow rad="101600">
                      <a:schemeClr val="bg1">
                        <a:lumMod val="95000"/>
                        <a:alpha val="60000"/>
                      </a:schemeClr>
                    </a:glow>
                    <a:outerShdw blurRad="50800" dist="50800" dir="5400000" algn="ctr" rotWithShape="0">
                      <a:schemeClr val="bg1">
                        <a:lumMod val="95000"/>
                      </a:schemeClr>
                    </a:outerShdw>
                  </a:effectLst>
                </a:rPr>
                <a:t> TBR</a:t>
              </a:r>
              <a:endParaRPr lang="hu-HU" sz="900" b="1" dirty="0">
                <a:effectLst>
                  <a:glow rad="101600">
                    <a:schemeClr val="bg1">
                      <a:lumMod val="95000"/>
                      <a:alpha val="60000"/>
                    </a:schemeClr>
                  </a:glow>
                  <a:outerShdw blurRad="50800" dist="50800" dir="5400000" algn="ctr" rotWithShape="0">
                    <a:schemeClr val="bg1">
                      <a:lumMod val="95000"/>
                    </a:schemeClr>
                  </a:outerShdw>
                </a:effectLst>
              </a:endParaRPr>
            </a:p>
          </p:txBody>
        </p:sp>
      </p:grpSp>
      <p:sp>
        <p:nvSpPr>
          <p:cNvPr id="20" name="Szövegdoboz 19"/>
          <p:cNvSpPr txBox="1"/>
          <p:nvPr/>
        </p:nvSpPr>
        <p:spPr>
          <a:xfrm>
            <a:off x="76302" y="826942"/>
            <a:ext cx="2962275" cy="2000548"/>
          </a:xfrm>
          <a:prstGeom prst="rect">
            <a:avLst/>
          </a:prstGeom>
          <a:solidFill>
            <a:schemeClr val="bg1">
              <a:alpha val="49000"/>
            </a:schemeClr>
          </a:solidFill>
        </p:spPr>
        <p:txBody>
          <a:bodyPr wrap="square" rtlCol="0">
            <a:spAutoFit/>
          </a:bodyPr>
          <a:lstStyle/>
          <a:p>
            <a:r>
              <a:rPr lang="hu-HU" sz="1400" b="1" dirty="0" err="1" smtClean="0"/>
              <a:t>Botanical</a:t>
            </a:r>
            <a:r>
              <a:rPr lang="en-US" sz="1400" b="1" dirty="0" smtClean="0"/>
              <a:t> rarities</a:t>
            </a:r>
          </a:p>
          <a:p>
            <a:pPr algn="just"/>
            <a:r>
              <a:rPr lang="en-US" sz="1100" dirty="0" smtClean="0"/>
              <a:t>Many endangered</a:t>
            </a:r>
            <a:r>
              <a:rPr lang="hu-HU" sz="1100" dirty="0" smtClean="0"/>
              <a:t>, </a:t>
            </a:r>
            <a:r>
              <a:rPr lang="hu-HU" sz="1100" dirty="0" err="1" smtClean="0"/>
              <a:t>endemic</a:t>
            </a:r>
            <a:r>
              <a:rPr lang="en-US" sz="1100" dirty="0" smtClean="0"/>
              <a:t> species live in the </a:t>
            </a:r>
            <a:r>
              <a:rPr lang="hu-HU" sz="1100" dirty="0" smtClean="0"/>
              <a:t>BR (</a:t>
            </a:r>
            <a:r>
              <a:rPr lang="hu-HU" sz="1100" dirty="0" err="1" smtClean="0"/>
              <a:t>continental</a:t>
            </a:r>
            <a:r>
              <a:rPr lang="hu-HU" sz="1100" dirty="0" smtClean="0"/>
              <a:t>, </a:t>
            </a:r>
            <a:r>
              <a:rPr lang="hu-HU" sz="1100" dirty="0" err="1" smtClean="0"/>
              <a:t>balkan</a:t>
            </a:r>
            <a:r>
              <a:rPr lang="hu-HU" sz="1100" dirty="0" smtClean="0"/>
              <a:t>, </a:t>
            </a:r>
            <a:r>
              <a:rPr lang="hu-HU" sz="1100" dirty="0" err="1" smtClean="0"/>
              <a:t>pontic-mediterranean</a:t>
            </a:r>
            <a:r>
              <a:rPr lang="hu-HU" sz="1100" dirty="0" smtClean="0"/>
              <a:t>, </a:t>
            </a:r>
            <a:r>
              <a:rPr lang="hu-HU" sz="1100" dirty="0" err="1" smtClean="0"/>
              <a:t>mediterranean</a:t>
            </a:r>
            <a:r>
              <a:rPr lang="hu-HU" sz="1100" dirty="0" smtClean="0"/>
              <a:t> </a:t>
            </a:r>
            <a:r>
              <a:rPr lang="hu-HU" sz="1100" dirty="0" err="1" smtClean="0"/>
              <a:t>elements</a:t>
            </a:r>
            <a:r>
              <a:rPr lang="hu-HU" sz="1100" dirty="0" smtClean="0"/>
              <a:t>):</a:t>
            </a:r>
            <a:endParaRPr lang="en-US" sz="1100" dirty="0" smtClean="0"/>
          </a:p>
          <a:p>
            <a:pPr marL="85725" lvl="0">
              <a:buFont typeface="Arial" pitchFamily="34" charset="0"/>
              <a:buChar char="•"/>
            </a:pPr>
            <a:r>
              <a:rPr lang="en-US" sz="1100" dirty="0" smtClean="0"/>
              <a:t> </a:t>
            </a:r>
            <a:r>
              <a:rPr lang="hu-HU" sz="1100" dirty="0" err="1" smtClean="0"/>
              <a:t>Lady’s</a:t>
            </a:r>
            <a:r>
              <a:rPr lang="hu-HU" sz="1100" dirty="0" smtClean="0"/>
              <a:t> </a:t>
            </a:r>
            <a:r>
              <a:rPr lang="hu-HU" sz="1100" dirty="0" err="1" smtClean="0"/>
              <a:t>Slipper</a:t>
            </a:r>
            <a:r>
              <a:rPr lang="hu-HU" sz="1100" dirty="0" smtClean="0"/>
              <a:t> </a:t>
            </a:r>
            <a:r>
              <a:rPr lang="hu-HU" sz="1100" dirty="0" err="1" smtClean="0"/>
              <a:t>Orchid</a:t>
            </a:r>
            <a:r>
              <a:rPr lang="hu-HU" sz="1100" dirty="0" smtClean="0"/>
              <a:t> </a:t>
            </a:r>
            <a:r>
              <a:rPr lang="hu-HU" sz="1100" i="1" dirty="0" smtClean="0"/>
              <a:t>(</a:t>
            </a:r>
            <a:r>
              <a:rPr lang="en-US" sz="1100" i="1" dirty="0" smtClean="0"/>
              <a:t>Cypripedium </a:t>
            </a:r>
            <a:r>
              <a:rPr lang="en-US" sz="1100" i="1" dirty="0" err="1" smtClean="0"/>
              <a:t>calceolus</a:t>
            </a:r>
            <a:r>
              <a:rPr lang="hu-HU" sz="1100" i="1" dirty="0" smtClean="0"/>
              <a:t>);</a:t>
            </a:r>
          </a:p>
          <a:p>
            <a:pPr marL="85725" lvl="0">
              <a:buFont typeface="Arial" pitchFamily="34" charset="0"/>
              <a:buChar char="•"/>
            </a:pPr>
            <a:r>
              <a:rPr lang="hu-HU" sz="1100" dirty="0" smtClean="0"/>
              <a:t> </a:t>
            </a:r>
            <a:r>
              <a:rPr lang="hu-HU" sz="1100" dirty="0" err="1" smtClean="0"/>
              <a:t>Early</a:t>
            </a:r>
            <a:r>
              <a:rPr lang="hu-HU" sz="1100" dirty="0" smtClean="0"/>
              <a:t> </a:t>
            </a:r>
            <a:r>
              <a:rPr lang="hu-HU" sz="1100" dirty="0" err="1" smtClean="0"/>
              <a:t>Spider</a:t>
            </a:r>
            <a:r>
              <a:rPr lang="hu-HU" sz="1100" dirty="0" smtClean="0"/>
              <a:t> </a:t>
            </a:r>
            <a:r>
              <a:rPr lang="hu-HU" sz="1100" dirty="0" err="1" smtClean="0"/>
              <a:t>Orchid</a:t>
            </a:r>
            <a:r>
              <a:rPr lang="hu-HU" sz="1100" dirty="0" smtClean="0"/>
              <a:t> </a:t>
            </a:r>
            <a:r>
              <a:rPr lang="hu-HU" sz="1100" i="1" dirty="0" smtClean="0"/>
              <a:t>(</a:t>
            </a:r>
            <a:r>
              <a:rPr lang="hu-HU" sz="1100" i="1" dirty="0" err="1" smtClean="0"/>
              <a:t>Ophrys</a:t>
            </a:r>
            <a:r>
              <a:rPr lang="hu-HU" sz="1100" i="1" dirty="0" smtClean="0"/>
              <a:t> </a:t>
            </a:r>
            <a:r>
              <a:rPr lang="hu-HU" sz="1100" i="1" dirty="0" err="1" smtClean="0"/>
              <a:t>sphegodes</a:t>
            </a:r>
            <a:r>
              <a:rPr lang="hu-HU" sz="1100" i="1" dirty="0" smtClean="0"/>
              <a:t>);</a:t>
            </a:r>
          </a:p>
          <a:p>
            <a:pPr marL="85725" lvl="0">
              <a:buFont typeface="Arial" pitchFamily="34" charset="0"/>
              <a:buChar char="•"/>
            </a:pPr>
            <a:r>
              <a:rPr lang="hu-HU" sz="1100" i="1" dirty="0" smtClean="0"/>
              <a:t> </a:t>
            </a:r>
            <a:r>
              <a:rPr lang="hu-HU" sz="1100" dirty="0" err="1" smtClean="0"/>
              <a:t>Hungarian</a:t>
            </a:r>
            <a:r>
              <a:rPr lang="hu-HU" sz="1100" dirty="0" smtClean="0"/>
              <a:t> </a:t>
            </a:r>
            <a:r>
              <a:rPr lang="hu-HU" sz="1100" dirty="0" err="1" smtClean="0"/>
              <a:t>Seepweed</a:t>
            </a:r>
            <a:r>
              <a:rPr lang="hu-HU" sz="1100" dirty="0" smtClean="0"/>
              <a:t> </a:t>
            </a:r>
            <a:r>
              <a:rPr lang="hu-HU" sz="1100" i="1" dirty="0" smtClean="0"/>
              <a:t>(</a:t>
            </a:r>
            <a:r>
              <a:rPr lang="hu-HU" sz="1100" i="1" dirty="0" err="1" smtClean="0"/>
              <a:t>Suaeda</a:t>
            </a:r>
            <a:r>
              <a:rPr lang="hu-HU" sz="1100" i="1" dirty="0" smtClean="0"/>
              <a:t> </a:t>
            </a:r>
            <a:r>
              <a:rPr lang="hu-HU" sz="1100" i="1" dirty="0" err="1" smtClean="0"/>
              <a:t>pannonica</a:t>
            </a:r>
            <a:r>
              <a:rPr lang="hu-HU" sz="1100" i="1" dirty="0" smtClean="0"/>
              <a:t>);</a:t>
            </a:r>
          </a:p>
          <a:p>
            <a:pPr marL="85725" lvl="0">
              <a:buFont typeface="Arial" pitchFamily="34" charset="0"/>
              <a:buChar char="•"/>
            </a:pPr>
            <a:r>
              <a:rPr lang="hu-HU" sz="1100" i="1" dirty="0" smtClean="0"/>
              <a:t> </a:t>
            </a:r>
            <a:r>
              <a:rPr lang="hu-HU" sz="1100" i="1" dirty="0" err="1" smtClean="0"/>
              <a:t>Aster</a:t>
            </a:r>
            <a:r>
              <a:rPr lang="hu-HU" sz="1100" i="1" dirty="0" smtClean="0"/>
              <a:t> </a:t>
            </a:r>
            <a:r>
              <a:rPr lang="hu-HU" sz="1100" i="1" dirty="0" err="1" smtClean="0"/>
              <a:t>tripolium</a:t>
            </a:r>
            <a:r>
              <a:rPr lang="hu-HU" sz="1100" i="1" dirty="0" smtClean="0"/>
              <a:t> </a:t>
            </a:r>
            <a:r>
              <a:rPr lang="hu-HU" sz="1100" dirty="0" err="1" smtClean="0"/>
              <a:t>subsp</a:t>
            </a:r>
            <a:r>
              <a:rPr lang="hu-HU" sz="1100" dirty="0" smtClean="0"/>
              <a:t>. </a:t>
            </a:r>
            <a:r>
              <a:rPr lang="hu-HU" sz="1100" i="1" dirty="0" err="1" smtClean="0"/>
              <a:t>pannonicus</a:t>
            </a:r>
            <a:r>
              <a:rPr lang="hu-HU" sz="1100" i="1" dirty="0" smtClean="0"/>
              <a:t>;</a:t>
            </a:r>
          </a:p>
          <a:p>
            <a:pPr marL="85725" lvl="0">
              <a:buFont typeface="Arial" pitchFamily="34" charset="0"/>
              <a:buChar char="•"/>
            </a:pPr>
            <a:r>
              <a:rPr lang="hu-HU" sz="1100" i="1" dirty="0" smtClean="0"/>
              <a:t> </a:t>
            </a:r>
            <a:r>
              <a:rPr lang="hu-HU" sz="1100" dirty="0" smtClean="0"/>
              <a:t>Black </a:t>
            </a:r>
            <a:r>
              <a:rPr lang="hu-HU" sz="1100" dirty="0" err="1" smtClean="0"/>
              <a:t>Pasque</a:t>
            </a:r>
            <a:r>
              <a:rPr lang="hu-HU" sz="1100" dirty="0" smtClean="0"/>
              <a:t> </a:t>
            </a:r>
            <a:r>
              <a:rPr lang="hu-HU" sz="1100" dirty="0" err="1" smtClean="0"/>
              <a:t>Flower</a:t>
            </a:r>
            <a:r>
              <a:rPr lang="hu-HU" sz="1100" dirty="0" smtClean="0"/>
              <a:t> </a:t>
            </a:r>
            <a:r>
              <a:rPr lang="hu-HU" sz="1100" i="1" dirty="0" smtClean="0"/>
              <a:t>(</a:t>
            </a:r>
            <a:r>
              <a:rPr lang="hu-HU" sz="1100" i="1" dirty="0" err="1" smtClean="0"/>
              <a:t>Pulsatilla</a:t>
            </a:r>
            <a:r>
              <a:rPr lang="hu-HU" sz="1100" i="1" dirty="0" smtClean="0"/>
              <a:t> </a:t>
            </a:r>
            <a:r>
              <a:rPr lang="hu-HU" sz="1100" i="1" dirty="0" err="1" smtClean="0"/>
              <a:t>nigricans</a:t>
            </a:r>
            <a:r>
              <a:rPr lang="hu-HU" sz="1100" i="1" dirty="0" smtClean="0"/>
              <a:t>);</a:t>
            </a:r>
          </a:p>
          <a:p>
            <a:pPr marL="85725">
              <a:buFont typeface="Arial" pitchFamily="34" charset="0"/>
              <a:buChar char="•"/>
            </a:pPr>
            <a:r>
              <a:rPr lang="hu-HU" sz="1100" i="1" dirty="0" smtClean="0"/>
              <a:t> </a:t>
            </a:r>
            <a:r>
              <a:rPr lang="hu-HU" sz="1100" spc="-10" dirty="0" err="1" smtClean="0"/>
              <a:t>Marsh</a:t>
            </a:r>
            <a:r>
              <a:rPr lang="hu-HU" sz="1100" spc="-10" dirty="0" smtClean="0"/>
              <a:t> </a:t>
            </a:r>
            <a:r>
              <a:rPr lang="hu-HU" sz="1100" spc="-10" dirty="0" err="1" smtClean="0"/>
              <a:t>Grass</a:t>
            </a:r>
            <a:r>
              <a:rPr lang="hu-HU" sz="1100" spc="-10" dirty="0" smtClean="0"/>
              <a:t> of </a:t>
            </a:r>
            <a:r>
              <a:rPr lang="hu-HU" sz="1100" spc="-10" dirty="0" err="1" smtClean="0"/>
              <a:t>Parnassus</a:t>
            </a:r>
            <a:r>
              <a:rPr lang="hu-HU" sz="1100" spc="-10" dirty="0" smtClean="0"/>
              <a:t> </a:t>
            </a:r>
            <a:r>
              <a:rPr lang="hu-HU" sz="1100" i="1" spc="-10" dirty="0" smtClean="0"/>
              <a:t>(</a:t>
            </a:r>
            <a:r>
              <a:rPr lang="hu-HU" sz="1100" i="1" spc="-10" dirty="0" err="1" smtClean="0"/>
              <a:t>Parnassia</a:t>
            </a:r>
            <a:r>
              <a:rPr lang="hu-HU" sz="1100" i="1" spc="-10" dirty="0" smtClean="0"/>
              <a:t> </a:t>
            </a:r>
            <a:r>
              <a:rPr lang="hu-HU" sz="1100" i="1" spc="-10" dirty="0" err="1" smtClean="0"/>
              <a:t>palustris</a:t>
            </a:r>
            <a:r>
              <a:rPr lang="hu-HU" sz="1100" i="1" spc="-10" dirty="0" smtClean="0"/>
              <a:t>);</a:t>
            </a:r>
          </a:p>
          <a:p>
            <a:pPr marL="85725" lvl="0">
              <a:buFont typeface="Arial" pitchFamily="34" charset="0"/>
              <a:buChar char="•"/>
            </a:pPr>
            <a:r>
              <a:rPr lang="hu-HU" sz="1100" i="1" dirty="0" smtClean="0"/>
              <a:t> </a:t>
            </a:r>
            <a:r>
              <a:rPr lang="hu-HU" sz="1100" dirty="0" err="1" smtClean="0"/>
              <a:t>Marsh</a:t>
            </a:r>
            <a:r>
              <a:rPr lang="hu-HU" sz="1100" dirty="0" smtClean="0"/>
              <a:t> </a:t>
            </a:r>
            <a:r>
              <a:rPr lang="hu-HU" sz="1100" dirty="0" err="1" smtClean="0"/>
              <a:t>Orchid</a:t>
            </a:r>
            <a:r>
              <a:rPr lang="hu-HU" sz="1100" dirty="0" smtClean="0"/>
              <a:t> </a:t>
            </a:r>
            <a:r>
              <a:rPr lang="hu-HU" sz="1100" i="1" dirty="0" smtClean="0"/>
              <a:t>(</a:t>
            </a:r>
            <a:r>
              <a:rPr lang="hu-HU" sz="1100" i="1" dirty="0" err="1" smtClean="0"/>
              <a:t>Orchis</a:t>
            </a:r>
            <a:r>
              <a:rPr lang="hu-HU" sz="1100" i="1" dirty="0" smtClean="0"/>
              <a:t> </a:t>
            </a:r>
            <a:r>
              <a:rPr lang="hu-HU" sz="1100" i="1" dirty="0" err="1" smtClean="0"/>
              <a:t>palustris</a:t>
            </a:r>
            <a:r>
              <a:rPr lang="hu-HU" sz="1100" i="1" dirty="0" smtClean="0"/>
              <a:t>) </a:t>
            </a:r>
            <a:r>
              <a:rPr lang="hu-HU" sz="1100" dirty="0" smtClean="0"/>
              <a:t>etc.</a:t>
            </a:r>
          </a:p>
        </p:txBody>
      </p:sp>
      <p:pic>
        <p:nvPicPr>
          <p:cNvPr id="6" name="Kép 1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6697573" y="692698"/>
            <a:ext cx="1834867" cy="1152126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7" name="Szövegdoboz 6"/>
          <p:cNvSpPr txBox="1"/>
          <p:nvPr/>
        </p:nvSpPr>
        <p:spPr>
          <a:xfrm>
            <a:off x="6372200" y="2042264"/>
            <a:ext cx="244827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100" b="1" dirty="0" smtClean="0"/>
              <a:t>Lake Fertő</a:t>
            </a:r>
          </a:p>
          <a:p>
            <a:pPr algn="ctr"/>
            <a:r>
              <a:rPr lang="hu-HU" sz="2100" b="1" dirty="0" err="1" smtClean="0"/>
              <a:t>Biosphere</a:t>
            </a:r>
            <a:r>
              <a:rPr lang="hu-HU" sz="2100" b="1" dirty="0" smtClean="0"/>
              <a:t> </a:t>
            </a:r>
            <a:r>
              <a:rPr lang="hu-HU" sz="2100" b="1" dirty="0" err="1" smtClean="0"/>
              <a:t>Reserve</a:t>
            </a:r>
            <a:endParaRPr lang="hu-HU" sz="2100" b="1" dirty="0"/>
          </a:p>
        </p:txBody>
      </p:sp>
      <p:sp>
        <p:nvSpPr>
          <p:cNvPr id="8" name="Szövegdoboz 7"/>
          <p:cNvSpPr txBox="1"/>
          <p:nvPr/>
        </p:nvSpPr>
        <p:spPr>
          <a:xfrm>
            <a:off x="6372200" y="4957718"/>
            <a:ext cx="244827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000" b="1" dirty="0" smtClean="0"/>
              <a:t>2013</a:t>
            </a:r>
            <a:endParaRPr lang="hu-HU" sz="2000" b="1" dirty="0"/>
          </a:p>
        </p:txBody>
      </p:sp>
      <p:pic>
        <p:nvPicPr>
          <p:cNvPr id="10" name="Picture 4" descr="D:\Home\LOGÓK\kocsag_f-nagy.jpg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7740350" y="5517232"/>
            <a:ext cx="792090" cy="792088"/>
          </a:xfrm>
          <a:prstGeom prst="ellipse">
            <a:avLst/>
          </a:prstGeom>
          <a:noFill/>
        </p:spPr>
      </p:pic>
      <p:sp>
        <p:nvSpPr>
          <p:cNvPr id="25" name="Téglalap 2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3175">
            <a:solidFill>
              <a:schemeClr val="tx1"/>
            </a:solidFill>
            <a:prstDash val="sysDash"/>
            <a:miter lim="800000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cxnSp>
        <p:nvCxnSpPr>
          <p:cNvPr id="27" name="Egyenes összekötő 26"/>
          <p:cNvCxnSpPr/>
          <p:nvPr/>
        </p:nvCxnSpPr>
        <p:spPr>
          <a:xfrm flipV="1">
            <a:off x="3059832" y="-118642"/>
            <a:ext cx="0" cy="14401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Egyenes összekötő 27"/>
          <p:cNvCxnSpPr/>
          <p:nvPr/>
        </p:nvCxnSpPr>
        <p:spPr>
          <a:xfrm flipV="1">
            <a:off x="6084168" y="-99392"/>
            <a:ext cx="0" cy="14401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Egyenes összekötő 28"/>
          <p:cNvCxnSpPr/>
          <p:nvPr/>
        </p:nvCxnSpPr>
        <p:spPr>
          <a:xfrm flipV="1">
            <a:off x="3040782" y="7346776"/>
            <a:ext cx="0" cy="14401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Egyenes összekötő 29"/>
          <p:cNvCxnSpPr/>
          <p:nvPr/>
        </p:nvCxnSpPr>
        <p:spPr>
          <a:xfrm flipV="1">
            <a:off x="6084168" y="6813376"/>
            <a:ext cx="0" cy="14401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Szövegdoboz 18"/>
          <p:cNvSpPr txBox="1"/>
          <p:nvPr/>
        </p:nvSpPr>
        <p:spPr>
          <a:xfrm>
            <a:off x="76302" y="3658836"/>
            <a:ext cx="2962275" cy="1661993"/>
          </a:xfrm>
          <a:prstGeom prst="rect">
            <a:avLst/>
          </a:prstGeom>
          <a:solidFill>
            <a:schemeClr val="bg1">
              <a:alpha val="49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Zoological values</a:t>
            </a:r>
          </a:p>
          <a:p>
            <a:pPr algn="just">
              <a:buFont typeface="Arial" pitchFamily="34" charset="0"/>
              <a:buChar char="•"/>
            </a:pPr>
            <a:r>
              <a:rPr lang="en-US" sz="1100" dirty="0" smtClean="0"/>
              <a:t> </a:t>
            </a:r>
            <a:r>
              <a:rPr lang="hu-HU" sz="1100" dirty="0" err="1" smtClean="0"/>
              <a:t>the</a:t>
            </a:r>
            <a:r>
              <a:rPr lang="hu-HU" sz="1100" dirty="0" smtClean="0"/>
              <a:t> m</a:t>
            </a:r>
            <a:r>
              <a:rPr lang="en-US" sz="1100" dirty="0" err="1" smtClean="0"/>
              <a:t>ost</a:t>
            </a:r>
            <a:r>
              <a:rPr lang="en-US" sz="1100" dirty="0" smtClean="0"/>
              <a:t> spectacular representatives of the local fauna are the birds</a:t>
            </a:r>
            <a:r>
              <a:rPr lang="hu-HU" sz="1100" dirty="0" smtClean="0"/>
              <a:t>;</a:t>
            </a:r>
          </a:p>
          <a:p>
            <a:pPr algn="just">
              <a:buFont typeface="Arial" pitchFamily="34" charset="0"/>
              <a:buChar char="•"/>
            </a:pPr>
            <a:r>
              <a:rPr lang="hu-HU" sz="1100" dirty="0" smtClean="0"/>
              <a:t> </a:t>
            </a:r>
            <a:r>
              <a:rPr lang="hu-HU" sz="1100" dirty="0" err="1" smtClean="0"/>
              <a:t>breeding</a:t>
            </a:r>
            <a:r>
              <a:rPr lang="hu-HU" sz="1100" dirty="0" smtClean="0"/>
              <a:t>/</a:t>
            </a:r>
            <a:r>
              <a:rPr lang="hu-HU" sz="1100" dirty="0" err="1" smtClean="0"/>
              <a:t>migratory</a:t>
            </a:r>
            <a:r>
              <a:rPr lang="hu-HU" sz="1100" dirty="0" smtClean="0"/>
              <a:t> </a:t>
            </a:r>
            <a:r>
              <a:rPr lang="hu-HU" sz="1100" dirty="0" err="1" smtClean="0"/>
              <a:t>birds</a:t>
            </a:r>
            <a:r>
              <a:rPr lang="hu-HU" sz="1100" dirty="0" smtClean="0"/>
              <a:t>;</a:t>
            </a:r>
          </a:p>
          <a:p>
            <a:pPr algn="just">
              <a:buFont typeface="Arial" pitchFamily="34" charset="0"/>
              <a:buChar char="•"/>
            </a:pPr>
            <a:r>
              <a:rPr lang="hu-HU" sz="1100" dirty="0" smtClean="0"/>
              <a:t> </a:t>
            </a:r>
            <a:r>
              <a:rPr lang="en-US" sz="1100" dirty="0" smtClean="0"/>
              <a:t>fish fauna </a:t>
            </a:r>
            <a:r>
              <a:rPr lang="hu-HU" sz="1100" dirty="0" smtClean="0"/>
              <a:t>is </a:t>
            </a:r>
            <a:r>
              <a:rPr lang="en-US" sz="1100" dirty="0" smtClean="0"/>
              <a:t>outstanding</a:t>
            </a:r>
            <a:r>
              <a:rPr lang="hu-HU" sz="1100" dirty="0" smtClean="0"/>
              <a:t>;</a:t>
            </a:r>
          </a:p>
          <a:p>
            <a:pPr algn="just">
              <a:buFont typeface="Arial" pitchFamily="34" charset="0"/>
              <a:buChar char="•"/>
            </a:pPr>
            <a:r>
              <a:rPr lang="hu-HU" sz="1100" dirty="0" smtClean="0"/>
              <a:t> </a:t>
            </a:r>
            <a:r>
              <a:rPr lang="hu-HU" sz="1100" dirty="0" err="1" smtClean="0"/>
              <a:t>unique</a:t>
            </a:r>
            <a:r>
              <a:rPr lang="hu-HU" sz="1100" dirty="0" smtClean="0"/>
              <a:t> </a:t>
            </a:r>
            <a:r>
              <a:rPr lang="hu-HU" sz="1100" dirty="0" err="1" smtClean="0"/>
              <a:t>butterfly</a:t>
            </a:r>
            <a:r>
              <a:rPr lang="hu-HU" sz="1100" dirty="0" smtClean="0"/>
              <a:t> fauna;</a:t>
            </a:r>
          </a:p>
          <a:p>
            <a:pPr algn="just">
              <a:buFont typeface="Arial" pitchFamily="34" charset="0"/>
              <a:buChar char="•"/>
            </a:pPr>
            <a:r>
              <a:rPr lang="hu-HU" sz="1100" dirty="0" smtClean="0"/>
              <a:t> </a:t>
            </a:r>
            <a:r>
              <a:rPr lang="en-US" sz="1100" dirty="0" smtClean="0"/>
              <a:t>thousands of frogs, newts and toads grow up in the reedy marshland</a:t>
            </a:r>
            <a:r>
              <a:rPr lang="hu-HU" sz="1100" dirty="0" smtClean="0"/>
              <a:t>;</a:t>
            </a:r>
          </a:p>
          <a:p>
            <a:pPr algn="just">
              <a:buFont typeface="Arial" pitchFamily="34" charset="0"/>
              <a:buChar char="•"/>
            </a:pPr>
            <a:r>
              <a:rPr lang="hu-HU" sz="1100" dirty="0" smtClean="0"/>
              <a:t> </a:t>
            </a:r>
            <a:r>
              <a:rPr lang="hu-HU" sz="1100" spc="-20" dirty="0" err="1" smtClean="0"/>
              <a:t>susliks</a:t>
            </a:r>
            <a:r>
              <a:rPr lang="hu-HU" sz="1100" spc="-20" dirty="0" smtClean="0"/>
              <a:t> </a:t>
            </a:r>
            <a:r>
              <a:rPr lang="hu-HU" sz="1100" spc="-20" dirty="0" err="1" smtClean="0"/>
              <a:t>are</a:t>
            </a:r>
            <a:r>
              <a:rPr lang="hu-HU" sz="1100" spc="-20" dirty="0" smtClean="0"/>
              <a:t> </a:t>
            </a:r>
            <a:r>
              <a:rPr lang="hu-HU" sz="1100" spc="-20" dirty="0" err="1" smtClean="0"/>
              <a:t>important</a:t>
            </a:r>
            <a:r>
              <a:rPr lang="hu-HU" sz="1100" spc="-20" dirty="0" smtClean="0"/>
              <a:t> </a:t>
            </a:r>
            <a:r>
              <a:rPr lang="hu-HU" sz="1100" spc="-20" dirty="0" err="1" smtClean="0"/>
              <a:t>prey</a:t>
            </a:r>
            <a:r>
              <a:rPr lang="hu-HU" sz="1100" spc="-20" dirty="0" smtClean="0"/>
              <a:t> </a:t>
            </a:r>
            <a:r>
              <a:rPr lang="hu-HU" sz="1100" spc="-20" dirty="0" err="1" smtClean="0"/>
              <a:t>for</a:t>
            </a:r>
            <a:r>
              <a:rPr lang="hu-HU" sz="1100" spc="-20" dirty="0" smtClean="0"/>
              <a:t> </a:t>
            </a:r>
            <a:r>
              <a:rPr lang="hu-HU" sz="1100" spc="-20" dirty="0" err="1" smtClean="0"/>
              <a:t>falcons</a:t>
            </a:r>
            <a:r>
              <a:rPr lang="hu-HU" sz="1100" spc="-20" dirty="0" smtClean="0"/>
              <a:t> and </a:t>
            </a:r>
            <a:r>
              <a:rPr lang="hu-HU" sz="1100" spc="-20" dirty="0" err="1" smtClean="0"/>
              <a:t>eagles</a:t>
            </a:r>
            <a:r>
              <a:rPr lang="hu-HU" sz="1100" spc="-20" dirty="0" smtClean="0"/>
              <a:t>.</a:t>
            </a:r>
            <a:endParaRPr lang="en-US" sz="1100" spc="-20" dirty="0" smtClean="0"/>
          </a:p>
        </p:txBody>
      </p:sp>
      <p:sp>
        <p:nvSpPr>
          <p:cNvPr id="22" name="Szövegdoboz 21"/>
          <p:cNvSpPr txBox="1"/>
          <p:nvPr/>
        </p:nvSpPr>
        <p:spPr>
          <a:xfrm>
            <a:off x="3106874" y="6403964"/>
            <a:ext cx="2930252" cy="353943"/>
          </a:xfrm>
          <a:prstGeom prst="rect">
            <a:avLst/>
          </a:prstGeom>
          <a:solidFill>
            <a:schemeClr val="bg1">
              <a:alpha val="49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850" b="1" spc="-20" dirty="0"/>
              <a:t>Photos by: </a:t>
            </a:r>
            <a:r>
              <a:rPr lang="hu-HU" sz="850" spc="-20" dirty="0"/>
              <a:t>Ambrus</a:t>
            </a:r>
            <a:r>
              <a:rPr lang="en-US" sz="850" spc="-20" dirty="0"/>
              <a:t>, </a:t>
            </a:r>
            <a:r>
              <a:rPr lang="hu-HU" sz="850" spc="-20" dirty="0"/>
              <a:t>A</a:t>
            </a:r>
            <a:r>
              <a:rPr lang="en-US" sz="850" spc="-20" dirty="0"/>
              <a:t>.; </a:t>
            </a:r>
            <a:r>
              <a:rPr lang="hu-HU" sz="850" spc="-20" dirty="0"/>
              <a:t>Goda, I.; </a:t>
            </a:r>
            <a:r>
              <a:rPr lang="hu-HU" sz="850" spc="-20" dirty="0" err="1"/>
              <a:t>Pellinger</a:t>
            </a:r>
            <a:r>
              <a:rPr lang="hu-HU" sz="850" spc="-20" dirty="0"/>
              <a:t>, A.; Takács</a:t>
            </a:r>
            <a:r>
              <a:rPr lang="en-US" sz="850" spc="-20" dirty="0"/>
              <a:t>, </a:t>
            </a:r>
            <a:r>
              <a:rPr lang="hu-HU" sz="850" spc="-20" dirty="0"/>
              <a:t>G</a:t>
            </a:r>
            <a:r>
              <a:rPr lang="en-US" sz="850" spc="-20" dirty="0"/>
              <a:t>.; </a:t>
            </a:r>
            <a:r>
              <a:rPr lang="hu-HU" sz="850" spc="-20" dirty="0"/>
              <a:t> Váczi, M. and </a:t>
            </a:r>
            <a:r>
              <a:rPr lang="hu-HU" sz="850" spc="-20" dirty="0" err="1"/>
              <a:t>the</a:t>
            </a:r>
            <a:r>
              <a:rPr lang="hu-HU" sz="850" spc="-20" dirty="0"/>
              <a:t> </a:t>
            </a:r>
            <a:r>
              <a:rPr lang="hu-HU" sz="850" spc="-20" dirty="0" err="1" smtClean="0"/>
              <a:t>archivum</a:t>
            </a:r>
            <a:r>
              <a:rPr lang="hu-HU" sz="850" spc="-20" dirty="0" smtClean="0"/>
              <a:t> </a:t>
            </a:r>
            <a:r>
              <a:rPr lang="hu-HU" sz="850" spc="-20" dirty="0"/>
              <a:t>of </a:t>
            </a:r>
            <a:r>
              <a:rPr lang="hu-HU" sz="850" spc="-20" dirty="0" err="1"/>
              <a:t>the</a:t>
            </a:r>
            <a:r>
              <a:rPr lang="hu-HU" sz="850" spc="-20" dirty="0"/>
              <a:t> </a:t>
            </a:r>
            <a:r>
              <a:rPr lang="hu-HU" sz="850" spc="-20" dirty="0" smtClean="0"/>
              <a:t>Fertő-Hanság </a:t>
            </a:r>
            <a:r>
              <a:rPr lang="hu-HU" sz="850" spc="-20" dirty="0"/>
              <a:t>National Park </a:t>
            </a:r>
            <a:r>
              <a:rPr lang="hu-HU" sz="850" spc="-20" dirty="0" err="1" smtClean="0"/>
              <a:t>Directorate</a:t>
            </a:r>
            <a:endParaRPr lang="en-US" sz="850" spc="-20" dirty="0"/>
          </a:p>
        </p:txBody>
      </p:sp>
      <p:cxnSp>
        <p:nvCxnSpPr>
          <p:cNvPr id="43" name="Egyenes összekötő 42"/>
          <p:cNvCxnSpPr/>
          <p:nvPr/>
        </p:nvCxnSpPr>
        <p:spPr>
          <a:xfrm flipV="1">
            <a:off x="3059832" y="6794126"/>
            <a:ext cx="0" cy="14401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766026" y="1828800"/>
            <a:ext cx="1225199" cy="2235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28000"/>
              </a:prstClr>
            </a:outerShdw>
          </a:effectLst>
        </p:spPr>
      </p:pic>
      <p:sp>
        <p:nvSpPr>
          <p:cNvPr id="57" name="Lekerekített téglalap 56"/>
          <p:cNvSpPr/>
          <p:nvPr/>
        </p:nvSpPr>
        <p:spPr>
          <a:xfrm>
            <a:off x="3076575" y="733425"/>
            <a:ext cx="1038225" cy="400050"/>
          </a:xfrm>
          <a:prstGeom prst="round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59" name="Szövegdoboz 58"/>
          <p:cNvSpPr txBox="1"/>
          <p:nvPr/>
        </p:nvSpPr>
        <p:spPr>
          <a:xfrm>
            <a:off x="3097349" y="2289264"/>
            <a:ext cx="2930252" cy="4063410"/>
          </a:xfrm>
          <a:prstGeom prst="rect">
            <a:avLst/>
          </a:prstGeom>
          <a:solidFill>
            <a:schemeClr val="bg1">
              <a:alpha val="49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/>
              <a:t>More information and contacts</a:t>
            </a:r>
          </a:p>
          <a:p>
            <a:pPr algn="ctr">
              <a:spcBef>
                <a:spcPts val="600"/>
              </a:spcBef>
            </a:pPr>
            <a:r>
              <a:rPr lang="en-US" sz="1000" b="1" dirty="0" err="1" smtClean="0"/>
              <a:t>Fertő-Hanság</a:t>
            </a:r>
            <a:r>
              <a:rPr lang="en-US" sz="1000" b="1" dirty="0" smtClean="0"/>
              <a:t> National Park Directorate</a:t>
            </a:r>
            <a:br>
              <a:rPr lang="en-US" sz="1000" b="1" dirty="0" smtClean="0"/>
            </a:br>
            <a:r>
              <a:rPr lang="en-US" sz="1000" dirty="0" smtClean="0"/>
              <a:t>HU-9435 </a:t>
            </a:r>
            <a:r>
              <a:rPr lang="en-US" sz="1000" dirty="0" err="1" smtClean="0"/>
              <a:t>Sarród</a:t>
            </a:r>
            <a:r>
              <a:rPr lang="en-US" sz="1000" dirty="0" smtClean="0"/>
              <a:t>, </a:t>
            </a:r>
            <a:r>
              <a:rPr lang="en-US" sz="1000" dirty="0" err="1" smtClean="0"/>
              <a:t>Rév-Kócsagvár</a:t>
            </a:r>
            <a:r>
              <a:rPr lang="en-US" sz="1000" dirty="0" smtClean="0"/>
              <a:t> PO.: 4.</a:t>
            </a:r>
          </a:p>
          <a:p>
            <a:pPr algn="ctr"/>
            <a:r>
              <a:rPr lang="en-US" sz="1000" dirty="0" err="1" smtClean="0"/>
              <a:t>tel</a:t>
            </a:r>
            <a:r>
              <a:rPr lang="en-US" sz="1000" dirty="0" smtClean="0"/>
              <a:t>: (36) 99-537-620 </a:t>
            </a:r>
          </a:p>
          <a:p>
            <a:pPr algn="ctr"/>
            <a:r>
              <a:rPr lang="en-US" sz="1000" dirty="0" smtClean="0"/>
              <a:t>fax: (36) 99-537-621</a:t>
            </a:r>
          </a:p>
          <a:p>
            <a:pPr algn="ctr"/>
            <a:r>
              <a:rPr lang="en-US" sz="1000" dirty="0" smtClean="0"/>
              <a:t>e-mail: </a:t>
            </a:r>
            <a:r>
              <a:rPr lang="en-US" sz="1000" dirty="0" smtClean="0">
                <a:hlinkClick r:id="rId9"/>
              </a:rPr>
              <a:t>fhnpititkarsag@fhnp.kvvm.hu</a:t>
            </a:r>
            <a:endParaRPr lang="en-US" sz="1000" dirty="0" smtClean="0"/>
          </a:p>
          <a:p>
            <a:pPr algn="ctr">
              <a:spcBef>
                <a:spcPts val="600"/>
              </a:spcBef>
            </a:pPr>
            <a:r>
              <a:rPr lang="en-US" sz="1000" b="1" dirty="0" smtClean="0"/>
              <a:t>Website: </a:t>
            </a:r>
          </a:p>
          <a:p>
            <a:pPr algn="ctr"/>
            <a:r>
              <a:rPr lang="en-US" sz="1000" dirty="0" smtClean="0">
                <a:hlinkClick r:id="rId10"/>
              </a:rPr>
              <a:t>www.ferto-hansag.hu</a:t>
            </a:r>
            <a:r>
              <a:rPr lang="en-US" sz="1000" dirty="0" smtClean="0"/>
              <a:t> </a:t>
            </a:r>
          </a:p>
          <a:p>
            <a:pPr algn="ctr"/>
            <a:r>
              <a:rPr lang="en-US" sz="1000" dirty="0" smtClean="0">
                <a:hlinkClick r:id="rId11"/>
              </a:rPr>
              <a:t>fhnp.nemzetipark.gov.hu</a:t>
            </a:r>
            <a:r>
              <a:rPr lang="en-US" sz="1000" dirty="0" smtClean="0"/>
              <a:t> </a:t>
            </a:r>
          </a:p>
          <a:p>
            <a:pPr algn="ctr">
              <a:spcBef>
                <a:spcPts val="600"/>
              </a:spcBef>
            </a:pPr>
            <a:r>
              <a:rPr lang="en-US" sz="1000" b="1" dirty="0" smtClean="0"/>
              <a:t>Office time: </a:t>
            </a:r>
          </a:p>
          <a:p>
            <a:pPr algn="ctr"/>
            <a:r>
              <a:rPr lang="en-US" sz="1000" dirty="0" smtClean="0"/>
              <a:t>Monday-Thursday: 08.00-16.30 </a:t>
            </a:r>
          </a:p>
          <a:p>
            <a:pPr algn="ctr"/>
            <a:r>
              <a:rPr lang="en-US" sz="1000" dirty="0" smtClean="0"/>
              <a:t>Friday: 08.00 -14.00 </a:t>
            </a:r>
          </a:p>
          <a:p>
            <a:pPr algn="ctr">
              <a:spcBef>
                <a:spcPts val="600"/>
              </a:spcBef>
            </a:pPr>
            <a:r>
              <a:rPr lang="en-US" sz="1000" b="1" dirty="0" err="1" smtClean="0"/>
              <a:t>Csapody</a:t>
            </a:r>
            <a:r>
              <a:rPr lang="en-US" sz="1000" b="1" dirty="0" smtClean="0"/>
              <a:t> István Nature School and Visitor Center</a:t>
            </a:r>
            <a:br>
              <a:rPr lang="en-US" sz="1000" b="1" dirty="0" smtClean="0"/>
            </a:br>
            <a:r>
              <a:rPr lang="en-US" sz="1000" dirty="0" err="1" smtClean="0"/>
              <a:t>Fertőújlak</a:t>
            </a:r>
            <a:endParaRPr lang="en-US" sz="1000" dirty="0" smtClean="0"/>
          </a:p>
          <a:p>
            <a:pPr algn="ctr"/>
            <a:r>
              <a:rPr lang="en-US" sz="1000" dirty="0" err="1" smtClean="0"/>
              <a:t>tel</a:t>
            </a:r>
            <a:r>
              <a:rPr lang="en-US" sz="1000" dirty="0" smtClean="0"/>
              <a:t>: (36) 99-537-520</a:t>
            </a:r>
          </a:p>
          <a:p>
            <a:pPr algn="ctr"/>
            <a:r>
              <a:rPr lang="en-US" sz="1000" dirty="0" smtClean="0"/>
              <a:t>fax: (36) 99-537-521</a:t>
            </a:r>
          </a:p>
          <a:p>
            <a:pPr algn="ctr">
              <a:spcBef>
                <a:spcPts val="600"/>
              </a:spcBef>
            </a:pPr>
            <a:r>
              <a:rPr lang="en-US" sz="1000" b="1" dirty="0" smtClean="0"/>
              <a:t>April - September:</a:t>
            </a:r>
            <a:endParaRPr lang="en-US" sz="1000" dirty="0" smtClean="0"/>
          </a:p>
          <a:p>
            <a:pPr algn="ctr"/>
            <a:r>
              <a:rPr lang="en-US" sz="1000" dirty="0" smtClean="0"/>
              <a:t>Monday-Friday: 9.00-16.30 </a:t>
            </a:r>
          </a:p>
          <a:p>
            <a:pPr algn="ctr"/>
            <a:r>
              <a:rPr lang="en-US" sz="1000" dirty="0" smtClean="0"/>
              <a:t>(May be visited after inquiry in any other time</a:t>
            </a:r>
            <a:r>
              <a:rPr lang="hu-HU" sz="1000" dirty="0" smtClean="0"/>
              <a:t>.</a:t>
            </a:r>
            <a:r>
              <a:rPr lang="en-US" sz="1000" dirty="0" smtClean="0"/>
              <a:t>)</a:t>
            </a:r>
          </a:p>
          <a:p>
            <a:pPr algn="ctr">
              <a:spcBef>
                <a:spcPts val="1200"/>
              </a:spcBef>
            </a:pPr>
            <a:r>
              <a:rPr lang="en-US" sz="1000" b="1" dirty="0" smtClean="0"/>
              <a:t>Official website of </a:t>
            </a:r>
          </a:p>
          <a:p>
            <a:pPr algn="ctr"/>
            <a:r>
              <a:rPr lang="en-US" sz="1000" b="1" dirty="0" smtClean="0"/>
              <a:t>Hungarian Nature Conservation:</a:t>
            </a:r>
          </a:p>
          <a:p>
            <a:pPr algn="ctr"/>
            <a:r>
              <a:rPr lang="en-US" sz="1000" dirty="0" smtClean="0">
                <a:hlinkClick r:id="rId12"/>
              </a:rPr>
              <a:t>www.termeszetvedelem.hu</a:t>
            </a:r>
            <a:endParaRPr lang="en-US" sz="1000" b="1" dirty="0"/>
          </a:p>
        </p:txBody>
      </p:sp>
      <p:pic>
        <p:nvPicPr>
          <p:cNvPr id="60" name="Picture 4" descr="D:\Home\LOGÓK\kocsag_f-nagy.jpg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3240755" y="1735808"/>
            <a:ext cx="273969" cy="273968"/>
          </a:xfrm>
          <a:prstGeom prst="ellipse">
            <a:avLst/>
          </a:prstGeom>
          <a:noFill/>
        </p:spPr>
      </p:pic>
      <p:grpSp>
        <p:nvGrpSpPr>
          <p:cNvPr id="61" name="Csoportba foglalás 60"/>
          <p:cNvGrpSpPr/>
          <p:nvPr/>
        </p:nvGrpSpPr>
        <p:grpSpPr>
          <a:xfrm>
            <a:off x="6753225" y="5510584"/>
            <a:ext cx="790576" cy="804489"/>
            <a:chOff x="4286250" y="3746080"/>
            <a:chExt cx="1466850" cy="1492670"/>
          </a:xfrm>
        </p:grpSpPr>
        <p:sp>
          <p:nvSpPr>
            <p:cNvPr id="56" name="Ellipszis 55"/>
            <p:cNvSpPr/>
            <p:nvPr/>
          </p:nvSpPr>
          <p:spPr>
            <a:xfrm>
              <a:off x="4286250" y="3771900"/>
              <a:ext cx="1466849" cy="146685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  <p:pic>
          <p:nvPicPr>
            <p:cNvPr id="1027" name="Kép 5"/>
            <p:cNvPicPr>
              <a:picLocks noChangeAspect="1" noChangeArrowheads="1"/>
            </p:cNvPicPr>
            <p:nvPr/>
          </p:nvPicPr>
          <p:blipFill>
            <a:blip r:embed="rId13" cstate="print"/>
            <a:srcRect l="-10236" t="-8662" r="-9449" b="-11024"/>
            <a:stretch>
              <a:fillRect/>
            </a:stretch>
          </p:blipFill>
          <p:spPr bwMode="auto">
            <a:xfrm>
              <a:off x="4305300" y="3746080"/>
              <a:ext cx="1447800" cy="1447800"/>
            </a:xfrm>
            <a:prstGeom prst="ellipse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42" name="Kép 41" descr="IMG_7174.JP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976972" y="100470"/>
            <a:ext cx="432000" cy="6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4" name="Kép 43" descr="sziki ‹szir˘zsa_PA.JPG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1449415" y="105878"/>
            <a:ext cx="972000" cy="6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8" name="Picture 4" descr="papucs"/>
          <p:cNvPicPr>
            <a:picLocks noChangeAspect="1" noChangeArrowheads="1"/>
          </p:cNvPicPr>
          <p:nvPr/>
        </p:nvPicPr>
        <p:blipFill>
          <a:blip r:embed="rId16" cstate="print"/>
          <a:srcRect l="11985"/>
          <a:stretch>
            <a:fillRect/>
          </a:stretch>
        </p:blipFill>
        <p:spPr bwMode="auto">
          <a:xfrm>
            <a:off x="77006" y="105407"/>
            <a:ext cx="855824" cy="6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2" name="Picture 6" descr="P4300588"/>
          <p:cNvPicPr>
            <a:picLocks noChangeAspect="1" noChangeArrowheads="1"/>
          </p:cNvPicPr>
          <p:nvPr/>
        </p:nvPicPr>
        <p:blipFill>
          <a:blip r:embed="rId17" cstate="print"/>
          <a:srcRect l="12909" t="6420" r="12037" b="7964"/>
          <a:stretch>
            <a:fillRect/>
          </a:stretch>
        </p:blipFill>
        <p:spPr bwMode="auto">
          <a:xfrm>
            <a:off x="2473698" y="105879"/>
            <a:ext cx="544245" cy="8277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4" name="Kép 63" descr="alconpete1.jpg"/>
          <p:cNvPicPr>
            <a:picLocks noChangeAspect="1"/>
          </p:cNvPicPr>
          <p:nvPr/>
        </p:nvPicPr>
        <p:blipFill>
          <a:blip r:embed="rId18" cstate="print"/>
          <a:srcRect r="18741"/>
          <a:stretch>
            <a:fillRect/>
          </a:stretch>
        </p:blipFill>
        <p:spPr>
          <a:xfrm flipH="1">
            <a:off x="1029905" y="2908454"/>
            <a:ext cx="370877" cy="684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5" name="Kép 64" descr="CRW_7779.jpg"/>
          <p:cNvPicPr>
            <a:picLocks noChangeAspect="1"/>
          </p:cNvPicPr>
          <p:nvPr/>
        </p:nvPicPr>
        <p:blipFill>
          <a:blip r:embed="rId19" cstate="print"/>
          <a:stretch>
            <a:fillRect/>
          </a:stretch>
        </p:blipFill>
        <p:spPr>
          <a:xfrm flipH="1">
            <a:off x="1446681" y="2909117"/>
            <a:ext cx="1030024" cy="684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6" name="Kép 65" descr="p38.jpg"/>
          <p:cNvPicPr>
            <a:picLocks noChangeAspect="1"/>
          </p:cNvPicPr>
          <p:nvPr/>
        </p:nvPicPr>
        <p:blipFill>
          <a:blip r:embed="rId20" cstate="print"/>
          <a:stretch>
            <a:fillRect/>
          </a:stretch>
        </p:blipFill>
        <p:spPr>
          <a:xfrm flipH="1">
            <a:off x="2518874" y="2902849"/>
            <a:ext cx="509264" cy="7643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9" name="Kép 68" descr="Harangok.jpg"/>
          <p:cNvPicPr>
            <a:picLocks noChangeAspect="1"/>
          </p:cNvPicPr>
          <p:nvPr/>
        </p:nvPicPr>
        <p:blipFill>
          <a:blip r:embed="rId21" cstate="print"/>
          <a:srcRect l="3752" r="6937"/>
          <a:stretch>
            <a:fillRect/>
          </a:stretch>
        </p:blipFill>
        <p:spPr>
          <a:xfrm>
            <a:off x="77003" y="2907064"/>
            <a:ext cx="916321" cy="684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1" name="Kép 70" descr="04.jpg"/>
          <p:cNvPicPr>
            <a:picLocks noChangeAspect="1"/>
          </p:cNvPicPr>
          <p:nvPr/>
        </p:nvPicPr>
        <p:blipFill>
          <a:blip r:embed="rId22" cstate="print"/>
          <a:srcRect t="10148" r="3195"/>
          <a:stretch>
            <a:fillRect/>
          </a:stretch>
        </p:blipFill>
        <p:spPr>
          <a:xfrm flipH="1">
            <a:off x="1078033" y="5409394"/>
            <a:ext cx="1049844" cy="6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5" name="Kép 74" descr="Nagy_kocsag_MogyorosiSandor.jpg"/>
          <p:cNvPicPr>
            <a:picLocks noChangeAspect="1"/>
          </p:cNvPicPr>
          <p:nvPr/>
        </p:nvPicPr>
        <p:blipFill>
          <a:blip r:embed="rId23" cstate="print"/>
          <a:srcRect t="2694"/>
          <a:stretch>
            <a:fillRect/>
          </a:stretch>
        </p:blipFill>
        <p:spPr>
          <a:xfrm flipH="1">
            <a:off x="87716" y="5405048"/>
            <a:ext cx="932561" cy="13567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6" name="Picture 8"/>
          <p:cNvPicPr>
            <a:picLocks noChangeAspect="1" noChangeArrowheads="1"/>
          </p:cNvPicPr>
          <p:nvPr/>
        </p:nvPicPr>
        <p:blipFill>
          <a:blip r:embed="rId24" cstate="print"/>
          <a:srcRect/>
          <a:stretch>
            <a:fillRect/>
          </a:stretch>
        </p:blipFill>
        <p:spPr bwMode="auto">
          <a:xfrm>
            <a:off x="2177030" y="5410252"/>
            <a:ext cx="835933" cy="6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7" name="Picture 8"/>
          <p:cNvPicPr>
            <a:picLocks noChangeAspect="1" noChangeArrowheads="1"/>
          </p:cNvPicPr>
          <p:nvPr/>
        </p:nvPicPr>
        <p:blipFill>
          <a:blip r:embed="rId25" cstate="print"/>
          <a:srcRect/>
          <a:stretch>
            <a:fillRect/>
          </a:stretch>
        </p:blipFill>
        <p:spPr bwMode="auto">
          <a:xfrm>
            <a:off x="1810787" y="6111945"/>
            <a:ext cx="1189610" cy="6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9" name="Kép 78" descr="Lycaena dispar3.jpg"/>
          <p:cNvPicPr>
            <a:picLocks noChangeAspect="1"/>
          </p:cNvPicPr>
          <p:nvPr/>
        </p:nvPicPr>
        <p:blipFill>
          <a:blip r:embed="rId26" cstate="print"/>
          <a:srcRect l="2819"/>
          <a:stretch>
            <a:fillRect/>
          </a:stretch>
        </p:blipFill>
        <p:spPr>
          <a:xfrm>
            <a:off x="1068439" y="6104900"/>
            <a:ext cx="695104" cy="6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zövegdoboz 49"/>
          <p:cNvSpPr txBox="1"/>
          <p:nvPr/>
        </p:nvSpPr>
        <p:spPr>
          <a:xfrm>
            <a:off x="6154993" y="4404853"/>
            <a:ext cx="2910347" cy="1846659"/>
          </a:xfrm>
          <a:prstGeom prst="rect">
            <a:avLst/>
          </a:prstGeom>
          <a:solidFill>
            <a:schemeClr val="bg1">
              <a:alpha val="49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The </a:t>
            </a:r>
            <a:r>
              <a:rPr lang="hu-HU" sz="1400" b="1" dirty="0" smtClean="0"/>
              <a:t>w</a:t>
            </a:r>
            <a:r>
              <a:rPr lang="en-US" sz="1400" b="1" dirty="0" err="1" smtClean="0"/>
              <a:t>estern</a:t>
            </a:r>
            <a:r>
              <a:rPr lang="hu-HU" sz="1400" b="1" dirty="0" smtClean="0"/>
              <a:t>most</a:t>
            </a:r>
            <a:r>
              <a:rPr lang="en-US" sz="1400" b="1" dirty="0" smtClean="0"/>
              <a:t> alkaline lake</a:t>
            </a:r>
          </a:p>
          <a:p>
            <a:pPr algn="just">
              <a:buFont typeface="Arial" pitchFamily="34" charset="0"/>
              <a:buChar char="•"/>
            </a:pPr>
            <a:r>
              <a:rPr lang="en-US" sz="1000" dirty="0" smtClean="0"/>
              <a:t> alkaline steppes with temporary wetlands;</a:t>
            </a:r>
          </a:p>
          <a:p>
            <a:pPr algn="just">
              <a:buFont typeface="Arial" pitchFamily="34" charset="0"/>
              <a:buChar char="•"/>
            </a:pPr>
            <a:r>
              <a:rPr lang="en-US" sz="1000" dirty="0" smtClean="0"/>
              <a:t> extensive grazing by traditional herds;</a:t>
            </a:r>
          </a:p>
          <a:p>
            <a:pPr algn="just">
              <a:buFont typeface="Arial" pitchFamily="34" charset="0"/>
              <a:buChar char="•"/>
            </a:pPr>
            <a:r>
              <a:rPr lang="en-US" sz="1000" dirty="0" smtClean="0"/>
              <a:t> large reed vegetation with inner lakes and open water habitats</a:t>
            </a:r>
            <a:r>
              <a:rPr lang="hu-HU" sz="1000" dirty="0" smtClean="0"/>
              <a:t>,</a:t>
            </a:r>
            <a:r>
              <a:rPr lang="en-US" sz="1000" dirty="0" smtClean="0"/>
              <a:t> controlled reed harvest; </a:t>
            </a:r>
          </a:p>
          <a:p>
            <a:pPr algn="just">
              <a:buFont typeface="Arial" pitchFamily="34" charset="0"/>
              <a:buChar char="•"/>
            </a:pPr>
            <a:r>
              <a:rPr lang="en-US" sz="1000" dirty="0" smtClean="0"/>
              <a:t> traditional vineyards</a:t>
            </a:r>
            <a:r>
              <a:rPr lang="hu-HU" sz="1000" dirty="0" smtClean="0"/>
              <a:t>,</a:t>
            </a:r>
            <a:r>
              <a:rPr lang="en-US" sz="1000" dirty="0" smtClean="0"/>
              <a:t> hunting, fishing;</a:t>
            </a:r>
          </a:p>
          <a:p>
            <a:pPr algn="just">
              <a:buFont typeface="Arial" pitchFamily="34" charset="0"/>
              <a:buChar char="•"/>
            </a:pPr>
            <a:r>
              <a:rPr lang="en-US" sz="1000" dirty="0" smtClean="0"/>
              <a:t> diverse cultural events</a:t>
            </a:r>
            <a:r>
              <a:rPr lang="hu-HU" sz="1000" dirty="0" smtClean="0"/>
              <a:t> </a:t>
            </a:r>
            <a:r>
              <a:rPr lang="hu-HU" sz="1000" dirty="0" err="1" smtClean="0"/>
              <a:t>in</a:t>
            </a:r>
            <a:r>
              <a:rPr lang="hu-HU" sz="1000" dirty="0" smtClean="0"/>
              <a:t> </a:t>
            </a:r>
            <a:r>
              <a:rPr lang="hu-HU" sz="1000" dirty="0" err="1" smtClean="0"/>
              <a:t>the</a:t>
            </a:r>
            <a:r>
              <a:rPr lang="hu-HU" sz="1000" dirty="0" smtClean="0"/>
              <a:t> </a:t>
            </a:r>
            <a:r>
              <a:rPr lang="hu-HU" sz="1000" dirty="0" err="1" smtClean="0"/>
              <a:t>region</a:t>
            </a:r>
            <a:r>
              <a:rPr lang="en-US" sz="1000" dirty="0" smtClean="0"/>
              <a:t>;</a:t>
            </a:r>
          </a:p>
          <a:p>
            <a:pPr algn="just">
              <a:buFont typeface="Arial" pitchFamily="34" charset="0"/>
              <a:buChar char="•"/>
            </a:pPr>
            <a:r>
              <a:rPr lang="en-US" sz="1000" dirty="0" smtClean="0"/>
              <a:t> historical and </a:t>
            </a:r>
            <a:r>
              <a:rPr lang="en-US" sz="1000" dirty="0" err="1" smtClean="0"/>
              <a:t>prehistorical</a:t>
            </a:r>
            <a:r>
              <a:rPr lang="en-US" sz="1000" dirty="0" smtClean="0"/>
              <a:t> human settlements;</a:t>
            </a:r>
          </a:p>
          <a:p>
            <a:pPr algn="just">
              <a:buFont typeface="Arial" pitchFamily="34" charset="0"/>
              <a:buChar char="•"/>
            </a:pPr>
            <a:r>
              <a:rPr lang="en-US" sz="1000" dirty="0" smtClean="0"/>
              <a:t> castles of </a:t>
            </a:r>
            <a:r>
              <a:rPr lang="hu-HU" sz="1000" dirty="0" err="1" smtClean="0"/>
              <a:t>aristocrats</a:t>
            </a:r>
            <a:r>
              <a:rPr lang="hu-HU" sz="1000" smtClean="0"/>
              <a:t> </a:t>
            </a:r>
            <a:r>
              <a:rPr lang="en-US" sz="1000" smtClean="0"/>
              <a:t>(</a:t>
            </a:r>
            <a:r>
              <a:rPr lang="en-US" sz="1000" dirty="0" err="1" smtClean="0"/>
              <a:t>Széchenyi</a:t>
            </a:r>
            <a:r>
              <a:rPr lang="en-US" sz="1000" dirty="0" smtClean="0"/>
              <a:t>: </a:t>
            </a:r>
            <a:r>
              <a:rPr lang="en-US" sz="1000" dirty="0" err="1" smtClean="0"/>
              <a:t>Nagycenk</a:t>
            </a:r>
            <a:r>
              <a:rPr lang="en-US" sz="1000" dirty="0" smtClean="0"/>
              <a:t>, </a:t>
            </a:r>
            <a:r>
              <a:rPr lang="en-US" sz="1000" dirty="0" err="1" smtClean="0"/>
              <a:t>Esterházy</a:t>
            </a:r>
            <a:r>
              <a:rPr lang="en-US" sz="1000" dirty="0" smtClean="0"/>
              <a:t>: </a:t>
            </a:r>
            <a:r>
              <a:rPr lang="en-US" sz="1000" dirty="0" err="1" smtClean="0"/>
              <a:t>Fertőd</a:t>
            </a:r>
            <a:r>
              <a:rPr lang="en-US" sz="1000" dirty="0" smtClean="0"/>
              <a:t>), artists, musicians (Haydn);</a:t>
            </a:r>
          </a:p>
          <a:p>
            <a:pPr algn="just">
              <a:buFont typeface="Arial" pitchFamily="34" charset="0"/>
              <a:buChar char="•"/>
            </a:pPr>
            <a:r>
              <a:rPr lang="en-US" sz="1000" dirty="0" smtClean="0"/>
              <a:t> environmental education, tourism, research.</a:t>
            </a:r>
          </a:p>
        </p:txBody>
      </p:sp>
      <p:pic>
        <p:nvPicPr>
          <p:cNvPr id="61" name="Kép 60" descr="FB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68278" y="78738"/>
            <a:ext cx="5991225" cy="42396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5" name="Téglalap 2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3175">
            <a:solidFill>
              <a:schemeClr val="tx1"/>
            </a:solidFill>
            <a:prstDash val="sysDash"/>
            <a:miter lim="800000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cxnSp>
        <p:nvCxnSpPr>
          <p:cNvPr id="27" name="Egyenes összekötő 26"/>
          <p:cNvCxnSpPr/>
          <p:nvPr/>
        </p:nvCxnSpPr>
        <p:spPr>
          <a:xfrm flipV="1">
            <a:off x="3099160" y="-99392"/>
            <a:ext cx="0" cy="14401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Egyenes összekötő 27"/>
          <p:cNvCxnSpPr/>
          <p:nvPr/>
        </p:nvCxnSpPr>
        <p:spPr>
          <a:xfrm flipV="1">
            <a:off x="6123496" y="-99392"/>
            <a:ext cx="0" cy="14401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Egyenes összekötő 28"/>
          <p:cNvCxnSpPr/>
          <p:nvPr/>
        </p:nvCxnSpPr>
        <p:spPr>
          <a:xfrm flipV="1">
            <a:off x="3089328" y="6813376"/>
            <a:ext cx="0" cy="14401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8" name="Kép 37" descr="Kép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13047" y="-581024"/>
            <a:ext cx="2460563" cy="3524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1745" y="2929522"/>
            <a:ext cx="989535" cy="6423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17000"/>
              </a:prstClr>
            </a:outerShdw>
          </a:effec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11178" y="519113"/>
            <a:ext cx="1600200" cy="2803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28000"/>
              </a:prstClr>
            </a:outerShdw>
          </a:effectLst>
        </p:spPr>
      </p:pic>
      <p:sp>
        <p:nvSpPr>
          <p:cNvPr id="43" name="Szövegdoboz 42"/>
          <p:cNvSpPr txBox="1"/>
          <p:nvPr/>
        </p:nvSpPr>
        <p:spPr>
          <a:xfrm>
            <a:off x="3201628" y="228600"/>
            <a:ext cx="2476500" cy="315471"/>
          </a:xfrm>
          <a:prstGeom prst="rect">
            <a:avLst/>
          </a:prstGeom>
          <a:noFill/>
          <a:effectLst>
            <a:outerShdw blurRad="50800" dist="50800" dir="2160000" algn="ctr" rotWithShape="0">
              <a:srgbClr val="000000">
                <a:alpha val="25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lang="hu-HU" sz="1450" b="1" dirty="0" smtClean="0"/>
              <a:t>Lake Fertő </a:t>
            </a:r>
            <a:r>
              <a:rPr lang="hu-HU" sz="1450" b="1" dirty="0" err="1" smtClean="0"/>
              <a:t>Biosphere</a:t>
            </a:r>
            <a:r>
              <a:rPr lang="hu-HU" sz="1450" b="1" dirty="0" smtClean="0"/>
              <a:t> </a:t>
            </a:r>
            <a:r>
              <a:rPr lang="hu-HU" sz="1450" b="1" dirty="0" err="1" smtClean="0"/>
              <a:t>Reserve</a:t>
            </a:r>
            <a:endParaRPr lang="hu-HU" sz="1450" b="1" dirty="0"/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049661" y="958081"/>
            <a:ext cx="353083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47" name="Egyenes összekötő 46"/>
          <p:cNvCxnSpPr/>
          <p:nvPr/>
        </p:nvCxnSpPr>
        <p:spPr>
          <a:xfrm flipV="1">
            <a:off x="6113664" y="6813376"/>
            <a:ext cx="0" cy="14401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2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489653" y="3682921"/>
            <a:ext cx="864000" cy="6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4" name="Kép 63" descr="05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8082116" y="882444"/>
            <a:ext cx="974436" cy="6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5" name="Kép 64" descr="07.jpg"/>
          <p:cNvPicPr>
            <a:picLocks noChangeAspect="1"/>
          </p:cNvPicPr>
          <p:nvPr/>
        </p:nvPicPr>
        <p:blipFill>
          <a:blip r:embed="rId10" cstate="print"/>
          <a:srcRect l="10924" t="24254" r="28867" b="17461"/>
          <a:stretch>
            <a:fillRect/>
          </a:stretch>
        </p:blipFill>
        <p:spPr>
          <a:xfrm>
            <a:off x="3136488" y="2527396"/>
            <a:ext cx="648000" cy="9409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7" name="Kép 66" descr="170_7075.JPG"/>
          <p:cNvPicPr>
            <a:picLocks noChangeAspect="1"/>
          </p:cNvPicPr>
          <p:nvPr/>
        </p:nvPicPr>
        <p:blipFill>
          <a:blip r:embed="rId11" cstate="print"/>
          <a:srcRect l="8716"/>
          <a:stretch>
            <a:fillRect/>
          </a:stretch>
        </p:blipFill>
        <p:spPr>
          <a:xfrm>
            <a:off x="6764593" y="128107"/>
            <a:ext cx="887284" cy="6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9" name="Kép 68" descr="gulip n_pa.jp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8103911" y="2638485"/>
            <a:ext cx="972000" cy="6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1" name="Kép 70" descr="M_teleius2.jpg"/>
          <p:cNvPicPr>
            <a:picLocks noChangeAspect="1"/>
          </p:cNvPicPr>
          <p:nvPr/>
        </p:nvPicPr>
        <p:blipFill>
          <a:blip r:embed="rId13" cstate="print"/>
          <a:srcRect l="12124" r="10146"/>
          <a:stretch>
            <a:fillRect/>
          </a:stretch>
        </p:blipFill>
        <p:spPr>
          <a:xfrm>
            <a:off x="7423355" y="806907"/>
            <a:ext cx="467129" cy="5401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2" name="Kép 71" descr="pectoralis1.jp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6672537" y="3636215"/>
            <a:ext cx="831782" cy="6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3" name="Kép 72" descr="alconpete2.jpg"/>
          <p:cNvPicPr>
            <a:picLocks noChangeAspect="1"/>
          </p:cNvPicPr>
          <p:nvPr/>
        </p:nvPicPr>
        <p:blipFill>
          <a:blip r:embed="rId15" cstate="print"/>
          <a:srcRect t="4147" b="6432"/>
          <a:stretch>
            <a:fillRect/>
          </a:stretch>
        </p:blipFill>
        <p:spPr>
          <a:xfrm>
            <a:off x="7658393" y="3441293"/>
            <a:ext cx="565443" cy="8922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4" name="Kép 73" descr="fekete kokorcsin_p29.jpg"/>
          <p:cNvPicPr>
            <a:picLocks noChangeAspect="1"/>
          </p:cNvPicPr>
          <p:nvPr/>
        </p:nvPicPr>
        <p:blipFill>
          <a:blip r:embed="rId16" cstate="print"/>
          <a:srcRect b="13498"/>
          <a:stretch>
            <a:fillRect/>
          </a:stretch>
        </p:blipFill>
        <p:spPr>
          <a:xfrm>
            <a:off x="8378238" y="1665899"/>
            <a:ext cx="648000" cy="8413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5" name="Kép 74" descr="leanykokorcsinp31.jpg"/>
          <p:cNvPicPr>
            <a:picLocks noChangeAspect="1"/>
          </p:cNvPicPr>
          <p:nvPr/>
        </p:nvPicPr>
        <p:blipFill>
          <a:blip r:embed="rId17" cstate="print"/>
          <a:srcRect t="22555"/>
          <a:stretch>
            <a:fillRect/>
          </a:stretch>
        </p:blipFill>
        <p:spPr>
          <a:xfrm>
            <a:off x="3894504" y="2713706"/>
            <a:ext cx="648000" cy="7532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6" name="Kép 75" descr="p26.jpg"/>
          <p:cNvPicPr>
            <a:picLocks noChangeAspect="1"/>
          </p:cNvPicPr>
          <p:nvPr/>
        </p:nvPicPr>
        <p:blipFill>
          <a:blip r:embed="rId18" cstate="print"/>
          <a:srcRect r="47098"/>
          <a:stretch>
            <a:fillRect/>
          </a:stretch>
        </p:blipFill>
        <p:spPr>
          <a:xfrm>
            <a:off x="7774066" y="117988"/>
            <a:ext cx="514526" cy="6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7" name="Kép 76" descr="p38.jpg"/>
          <p:cNvPicPr>
            <a:picLocks noChangeAspect="1"/>
          </p:cNvPicPr>
          <p:nvPr/>
        </p:nvPicPr>
        <p:blipFill>
          <a:blip r:embed="rId19" cstate="print"/>
          <a:stretch>
            <a:fillRect/>
          </a:stretch>
        </p:blipFill>
        <p:spPr>
          <a:xfrm>
            <a:off x="8385787" y="3399016"/>
            <a:ext cx="648000" cy="9726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8" name="Kép 77" descr="p39.jpg"/>
          <p:cNvPicPr>
            <a:picLocks noChangeAspect="1"/>
          </p:cNvPicPr>
          <p:nvPr/>
        </p:nvPicPr>
        <p:blipFill>
          <a:blip r:embed="rId20" cstate="print"/>
          <a:stretch>
            <a:fillRect/>
          </a:stretch>
        </p:blipFill>
        <p:spPr>
          <a:xfrm>
            <a:off x="3128444" y="1690717"/>
            <a:ext cx="864000" cy="6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2" name="Kép 81" descr="01.jpg"/>
          <p:cNvPicPr>
            <a:picLocks noChangeAspect="1"/>
          </p:cNvPicPr>
          <p:nvPr/>
        </p:nvPicPr>
        <p:blipFill>
          <a:blip r:embed="rId21" cstate="print"/>
          <a:srcRect l="8276" r="11087"/>
          <a:stretch>
            <a:fillRect/>
          </a:stretch>
        </p:blipFill>
        <p:spPr>
          <a:xfrm>
            <a:off x="3126659" y="879985"/>
            <a:ext cx="786581" cy="6486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3" name="Kép 82" descr="balf_kodos_aa3.jpg"/>
          <p:cNvPicPr>
            <a:picLocks noChangeAspect="1"/>
          </p:cNvPicPr>
          <p:nvPr/>
        </p:nvPicPr>
        <p:blipFill>
          <a:blip r:embed="rId22" cstate="print"/>
          <a:srcRect t="16835"/>
          <a:stretch>
            <a:fillRect/>
          </a:stretch>
        </p:blipFill>
        <p:spPr>
          <a:xfrm>
            <a:off x="5519775" y="3785421"/>
            <a:ext cx="975464" cy="5408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6" name="Kép 85" descr="Hajnal a Fert‹n.tif"/>
          <p:cNvPicPr>
            <a:picLocks noChangeAspect="1"/>
          </p:cNvPicPr>
          <p:nvPr/>
        </p:nvPicPr>
        <p:blipFill>
          <a:blip r:embed="rId23" cstate="print"/>
          <a:stretch>
            <a:fillRect/>
          </a:stretch>
        </p:blipFill>
        <p:spPr>
          <a:xfrm>
            <a:off x="3136490" y="3640310"/>
            <a:ext cx="1202833" cy="6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7" name="Szövegdoboz 36"/>
          <p:cNvSpPr txBox="1"/>
          <p:nvPr/>
        </p:nvSpPr>
        <p:spPr>
          <a:xfrm>
            <a:off x="66368" y="1647135"/>
            <a:ext cx="2961968" cy="1538883"/>
          </a:xfrm>
          <a:prstGeom prst="rect">
            <a:avLst/>
          </a:prstGeom>
          <a:solidFill>
            <a:schemeClr val="bg1">
              <a:alpha val="49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What is a biosphere reserve</a:t>
            </a:r>
            <a:r>
              <a:rPr lang="hu-HU" sz="1400" b="1" dirty="0" smtClean="0"/>
              <a:t> (BR)</a:t>
            </a:r>
            <a:r>
              <a:rPr lang="en-US" sz="1400" b="1" dirty="0" smtClean="0"/>
              <a:t>?</a:t>
            </a:r>
          </a:p>
          <a:p>
            <a:pPr algn="just">
              <a:buFont typeface="Arial" pitchFamily="34" charset="0"/>
              <a:buChar char="•"/>
            </a:pPr>
            <a:r>
              <a:rPr lang="en-US" sz="1000" dirty="0" smtClean="0"/>
              <a:t> Biosphere reserves are areas with both natural and cultural values.</a:t>
            </a:r>
          </a:p>
          <a:p>
            <a:pPr algn="just">
              <a:buFont typeface="Arial" pitchFamily="34" charset="0"/>
              <a:buChar char="•"/>
            </a:pPr>
            <a:r>
              <a:rPr lang="en-US" sz="1000" spc="-10" dirty="0" smtClean="0"/>
              <a:t> The aim of their establishment was to conserve biological diversity, promote sustainable development and serve areas for research and education.</a:t>
            </a:r>
          </a:p>
          <a:p>
            <a:pPr algn="just">
              <a:buFont typeface="Arial" pitchFamily="34" charset="0"/>
              <a:buChar char="•"/>
            </a:pPr>
            <a:r>
              <a:rPr lang="en-US" sz="1000" dirty="0" smtClean="0"/>
              <a:t> The biosphere reserves are nominated by the national governments then approved by the UNESCO. </a:t>
            </a:r>
          </a:p>
          <a:p>
            <a:pPr algn="just">
              <a:buFont typeface="Arial" pitchFamily="34" charset="0"/>
              <a:buChar char="•"/>
            </a:pPr>
            <a:r>
              <a:rPr lang="hu-HU" sz="1000" dirty="0" smtClean="0"/>
              <a:t> B</a:t>
            </a:r>
            <a:r>
              <a:rPr lang="en-US" sz="1000" dirty="0" err="1" smtClean="0"/>
              <a:t>iosphere</a:t>
            </a:r>
            <a:r>
              <a:rPr lang="en-US" sz="1000" dirty="0" smtClean="0"/>
              <a:t> reserves form a World Network.</a:t>
            </a:r>
          </a:p>
        </p:txBody>
      </p:sp>
      <p:sp>
        <p:nvSpPr>
          <p:cNvPr id="39" name="Szövegdoboz 38"/>
          <p:cNvSpPr txBox="1"/>
          <p:nvPr/>
        </p:nvSpPr>
        <p:spPr>
          <a:xfrm>
            <a:off x="66366" y="64025"/>
            <a:ext cx="2961969" cy="1535805"/>
          </a:xfrm>
          <a:prstGeom prst="rect">
            <a:avLst/>
          </a:prstGeom>
          <a:solidFill>
            <a:schemeClr val="bg1">
              <a:alpha val="49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85000"/>
              </a:lnSpc>
            </a:pPr>
            <a:r>
              <a:rPr lang="en-US" sz="1400" b="1" dirty="0" smtClean="0"/>
              <a:t>UNESCO’s Man and the Biosphere Program (MAB)</a:t>
            </a:r>
          </a:p>
          <a:p>
            <a:pPr algn="just">
              <a:buFont typeface="Arial" pitchFamily="34" charset="0"/>
              <a:buChar char="•"/>
            </a:pPr>
            <a:r>
              <a:rPr lang="en-US" sz="1000" dirty="0" smtClean="0"/>
              <a:t> The MAB Program was launched in the early 1970s.</a:t>
            </a:r>
          </a:p>
          <a:p>
            <a:pPr algn="just">
              <a:buFont typeface="Arial" pitchFamily="34" charset="0"/>
              <a:buChar char="•"/>
            </a:pPr>
            <a:r>
              <a:rPr lang="en-US" sz="1000" dirty="0" smtClean="0"/>
              <a:t> It is an intergovernmental scientific program of the UNESCO aiming to improve relationship between people and nature.</a:t>
            </a:r>
          </a:p>
          <a:p>
            <a:pPr algn="just">
              <a:buFont typeface="Arial" pitchFamily="34" charset="0"/>
              <a:buChar char="•"/>
            </a:pPr>
            <a:r>
              <a:rPr lang="en-US" sz="1000" dirty="0" smtClean="0"/>
              <a:t> The original concept was revised in 1995 with its adoption of the Statutory Framework and the Seville Strategy for Biosphere Reserves.</a:t>
            </a:r>
            <a:endParaRPr lang="en-US" sz="1000" dirty="0"/>
          </a:p>
        </p:txBody>
      </p:sp>
      <p:sp>
        <p:nvSpPr>
          <p:cNvPr id="41" name="Szövegdoboz 40"/>
          <p:cNvSpPr txBox="1"/>
          <p:nvPr/>
        </p:nvSpPr>
        <p:spPr>
          <a:xfrm>
            <a:off x="68824" y="3234651"/>
            <a:ext cx="2959512" cy="1814343"/>
          </a:xfrm>
          <a:prstGeom prst="rect">
            <a:avLst/>
          </a:prstGeom>
          <a:solidFill>
            <a:schemeClr val="bg1">
              <a:alpha val="49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85000"/>
              </a:lnSpc>
            </a:pPr>
            <a:r>
              <a:rPr lang="hu-HU" sz="1400" b="1" dirty="0" err="1" smtClean="0"/>
              <a:t>BRs</a:t>
            </a:r>
            <a:r>
              <a:rPr lang="en-US" sz="1400" b="1" dirty="0" smtClean="0"/>
              <a:t> </a:t>
            </a:r>
            <a:r>
              <a:rPr lang="hu-HU" sz="1400" b="1" dirty="0" err="1" smtClean="0"/>
              <a:t>are</a:t>
            </a:r>
            <a:r>
              <a:rPr lang="en-US" sz="1400" b="1" dirty="0" smtClean="0"/>
              <a:t> intended to </a:t>
            </a:r>
            <a:r>
              <a:rPr lang="en-US" sz="1400" b="1" dirty="0" err="1" smtClean="0"/>
              <a:t>fulfil</a:t>
            </a:r>
            <a:r>
              <a:rPr lang="en-US" sz="1400" b="1" dirty="0" smtClean="0"/>
              <a:t> 3 functions:</a:t>
            </a:r>
          </a:p>
          <a:p>
            <a:r>
              <a:rPr lang="en-US" sz="1000" b="1" dirty="0" smtClean="0"/>
              <a:t>Conservation function:</a:t>
            </a:r>
          </a:p>
          <a:p>
            <a:pPr marL="180975" indent="-95250" algn="just">
              <a:buFont typeface="Arial" pitchFamily="34" charset="0"/>
              <a:buChar char="•"/>
            </a:pPr>
            <a:r>
              <a:rPr lang="en-US" sz="1000" dirty="0" smtClean="0"/>
              <a:t>contribute </a:t>
            </a:r>
            <a:r>
              <a:rPr lang="hu-HU" sz="1000" dirty="0" err="1" smtClean="0"/>
              <a:t>to</a:t>
            </a:r>
            <a:r>
              <a:rPr lang="hu-HU" sz="1000" dirty="0" smtClean="0"/>
              <a:t> </a:t>
            </a:r>
            <a:r>
              <a:rPr lang="en-US" sz="1000" dirty="0" smtClean="0"/>
              <a:t>the </a:t>
            </a:r>
            <a:r>
              <a:rPr lang="en-US" sz="1000" dirty="0"/>
              <a:t>conservation </a:t>
            </a:r>
            <a:r>
              <a:rPr lang="en-US" sz="1000" dirty="0" smtClean="0"/>
              <a:t>of</a:t>
            </a:r>
            <a:r>
              <a:rPr lang="hu-HU" sz="1000" dirty="0" smtClean="0"/>
              <a:t> </a:t>
            </a:r>
            <a:r>
              <a:rPr lang="hu-HU" sz="1000" dirty="0" err="1" smtClean="0"/>
              <a:t>rare</a:t>
            </a:r>
            <a:r>
              <a:rPr lang="en-US" sz="1000" dirty="0" smtClean="0"/>
              <a:t> species, </a:t>
            </a:r>
            <a:r>
              <a:rPr lang="hu-HU" sz="1000" dirty="0" err="1" smtClean="0"/>
              <a:t>selected</a:t>
            </a:r>
            <a:r>
              <a:rPr lang="hu-HU" sz="1000" dirty="0" smtClean="0"/>
              <a:t> </a:t>
            </a:r>
            <a:r>
              <a:rPr lang="en-US" sz="1000" dirty="0" smtClean="0"/>
              <a:t>ecosystems and landscapes</a:t>
            </a:r>
          </a:p>
          <a:p>
            <a:r>
              <a:rPr lang="en-US" sz="1000" b="1" dirty="0" smtClean="0"/>
              <a:t>Development </a:t>
            </a:r>
            <a:r>
              <a:rPr lang="en-US" sz="1000" b="1" dirty="0"/>
              <a:t>function:</a:t>
            </a:r>
            <a:r>
              <a:rPr lang="en-US" sz="1000" dirty="0"/>
              <a:t> </a:t>
            </a:r>
            <a:endParaRPr lang="en-US" sz="1000" dirty="0" smtClean="0"/>
          </a:p>
          <a:p>
            <a:pPr marL="85725">
              <a:buFont typeface="Arial" pitchFamily="34" charset="0"/>
              <a:buChar char="•"/>
            </a:pPr>
            <a:r>
              <a:rPr lang="en-US" sz="1000" dirty="0" smtClean="0"/>
              <a:t> </a:t>
            </a:r>
            <a:r>
              <a:rPr lang="hu-HU" sz="1000" dirty="0" smtClean="0"/>
              <a:t> </a:t>
            </a:r>
            <a:r>
              <a:rPr lang="en-US" sz="1000" dirty="0" smtClean="0"/>
              <a:t>support people living/working in the area</a:t>
            </a:r>
          </a:p>
          <a:p>
            <a:pPr marL="180975" indent="-95250" algn="just">
              <a:buFont typeface="Arial" pitchFamily="34" charset="0"/>
              <a:buChar char="•"/>
            </a:pPr>
            <a:r>
              <a:rPr lang="en-US" sz="1000" dirty="0" smtClean="0"/>
              <a:t>foster economic and social development that is ecologically sustainable</a:t>
            </a:r>
          </a:p>
          <a:p>
            <a:r>
              <a:rPr lang="en-US" sz="1000" b="1" dirty="0" smtClean="0"/>
              <a:t>Education </a:t>
            </a:r>
            <a:r>
              <a:rPr lang="en-US" sz="1000" b="1" dirty="0"/>
              <a:t>and logistic support function:</a:t>
            </a:r>
            <a:r>
              <a:rPr lang="en-US" sz="1000" dirty="0"/>
              <a:t> </a:t>
            </a:r>
            <a:endParaRPr lang="en-US" sz="1000" dirty="0" smtClean="0"/>
          </a:p>
          <a:p>
            <a:pPr marL="180975" indent="-95250">
              <a:buFont typeface="Arial" pitchFamily="34" charset="0"/>
              <a:buChar char="•"/>
            </a:pPr>
            <a:r>
              <a:rPr lang="en-US" sz="1000" dirty="0" smtClean="0"/>
              <a:t>support </a:t>
            </a:r>
            <a:r>
              <a:rPr lang="en-US" sz="1000" dirty="0"/>
              <a:t>environmental education, training, research and </a:t>
            </a:r>
            <a:r>
              <a:rPr lang="en-US" sz="1000" dirty="0" smtClean="0"/>
              <a:t>monitoring</a:t>
            </a:r>
            <a:endParaRPr lang="en-US" sz="1000" b="1" dirty="0"/>
          </a:p>
        </p:txBody>
      </p:sp>
      <p:sp>
        <p:nvSpPr>
          <p:cNvPr id="44" name="Szövegdoboz 43"/>
          <p:cNvSpPr txBox="1"/>
          <p:nvPr/>
        </p:nvSpPr>
        <p:spPr>
          <a:xfrm>
            <a:off x="3117596" y="4404854"/>
            <a:ext cx="2476958" cy="2385268"/>
          </a:xfrm>
          <a:prstGeom prst="rect">
            <a:avLst/>
          </a:prstGeom>
          <a:solidFill>
            <a:schemeClr val="bg1">
              <a:alpha val="49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Multiple </a:t>
            </a:r>
            <a:r>
              <a:rPr lang="en-US" sz="1400" b="1" dirty="0" err="1" smtClean="0"/>
              <a:t>zonation</a:t>
            </a:r>
            <a:r>
              <a:rPr lang="en-US" sz="1400" b="1" dirty="0" smtClean="0"/>
              <a:t> system</a:t>
            </a:r>
          </a:p>
          <a:p>
            <a:pPr>
              <a:spcBef>
                <a:spcPts val="200"/>
              </a:spcBef>
            </a:pPr>
            <a:r>
              <a:rPr lang="en-US" sz="1000" b="1" dirty="0" smtClean="0"/>
              <a:t>Core </a:t>
            </a:r>
            <a:r>
              <a:rPr lang="en-US" sz="1000" b="1" dirty="0"/>
              <a:t>zone:</a:t>
            </a:r>
            <a:r>
              <a:rPr lang="en-US" sz="1000" dirty="0"/>
              <a:t> </a:t>
            </a:r>
            <a:endParaRPr lang="en-US" sz="1000" dirty="0" smtClean="0"/>
          </a:p>
          <a:p>
            <a:pPr marL="84138" algn="just">
              <a:buFont typeface="Arial" pitchFamily="34" charset="0"/>
              <a:buChar char="•"/>
            </a:pPr>
            <a:r>
              <a:rPr lang="hu-HU" sz="1000" dirty="0" smtClean="0"/>
              <a:t> </a:t>
            </a:r>
            <a:r>
              <a:rPr lang="en-US" sz="1000" dirty="0" smtClean="0"/>
              <a:t>strictly </a:t>
            </a:r>
            <a:r>
              <a:rPr lang="en-US" sz="1000" dirty="0"/>
              <a:t>protected </a:t>
            </a:r>
            <a:r>
              <a:rPr lang="hu-HU" sz="1000" dirty="0" smtClean="0"/>
              <a:t>site</a:t>
            </a:r>
            <a:r>
              <a:rPr lang="en-US" sz="1000" dirty="0" smtClean="0"/>
              <a:t>s</a:t>
            </a:r>
            <a:r>
              <a:rPr lang="hu-HU" sz="1000" dirty="0" smtClean="0"/>
              <a:t> (</a:t>
            </a:r>
            <a:r>
              <a:rPr lang="hu-HU" sz="1000" dirty="0" err="1" smtClean="0"/>
              <a:t>by</a:t>
            </a:r>
            <a:r>
              <a:rPr lang="hu-HU" sz="1000" dirty="0" smtClean="0"/>
              <a:t> </a:t>
            </a:r>
            <a:r>
              <a:rPr lang="hu-HU" sz="1000" dirty="0" err="1" smtClean="0"/>
              <a:t>law</a:t>
            </a:r>
            <a:r>
              <a:rPr lang="hu-HU" sz="1000" dirty="0" smtClean="0"/>
              <a:t>)</a:t>
            </a:r>
            <a:r>
              <a:rPr lang="en-US" sz="1000" dirty="0" smtClean="0"/>
              <a:t> </a:t>
            </a:r>
            <a:endParaRPr lang="hu-HU" sz="1000" dirty="0" smtClean="0"/>
          </a:p>
          <a:p>
            <a:pPr marL="84138" algn="just">
              <a:buFont typeface="Arial" pitchFamily="34" charset="0"/>
              <a:buChar char="•"/>
            </a:pPr>
            <a:r>
              <a:rPr lang="hu-HU" sz="1000" dirty="0" smtClean="0"/>
              <a:t> </a:t>
            </a:r>
            <a:r>
              <a:rPr lang="en-US" sz="1000" dirty="0" smtClean="0"/>
              <a:t>ensure the conservation of ecosystems</a:t>
            </a:r>
            <a:endParaRPr lang="hu-HU" sz="1000" dirty="0" smtClean="0"/>
          </a:p>
          <a:p>
            <a:pPr marL="84138" algn="just">
              <a:buFont typeface="Arial" pitchFamily="34" charset="0"/>
              <a:buChar char="•"/>
            </a:pPr>
            <a:r>
              <a:rPr lang="hu-HU" sz="1000" dirty="0" smtClean="0"/>
              <a:t> </a:t>
            </a:r>
            <a:r>
              <a:rPr lang="hu-HU" sz="1000" dirty="0" err="1" smtClean="0"/>
              <a:t>variety</a:t>
            </a:r>
            <a:r>
              <a:rPr lang="hu-HU" sz="1000" dirty="0" smtClean="0"/>
              <a:t> of </a:t>
            </a:r>
            <a:r>
              <a:rPr lang="hu-HU" sz="1000" dirty="0" err="1" smtClean="0"/>
              <a:t>landscapes</a:t>
            </a:r>
            <a:r>
              <a:rPr lang="hu-HU" sz="1000" dirty="0" smtClean="0"/>
              <a:t> and </a:t>
            </a:r>
            <a:r>
              <a:rPr lang="hu-HU" sz="1000" dirty="0" err="1" smtClean="0"/>
              <a:t>biodiversity</a:t>
            </a:r>
            <a:endParaRPr lang="en-US" sz="1000" dirty="0" smtClean="0"/>
          </a:p>
          <a:p>
            <a:pPr algn="just">
              <a:spcBef>
                <a:spcPts val="200"/>
              </a:spcBef>
            </a:pPr>
            <a:r>
              <a:rPr lang="en-US" sz="1000" b="1" dirty="0" smtClean="0"/>
              <a:t>Buffer </a:t>
            </a:r>
            <a:r>
              <a:rPr lang="en-US" sz="1000" b="1" dirty="0"/>
              <a:t>zone:</a:t>
            </a:r>
            <a:r>
              <a:rPr lang="en-US" sz="1000" dirty="0"/>
              <a:t> </a:t>
            </a:r>
            <a:endParaRPr lang="en-US" sz="1000" dirty="0" smtClean="0"/>
          </a:p>
          <a:p>
            <a:pPr marL="84138" algn="just">
              <a:buFont typeface="Arial" pitchFamily="34" charset="0"/>
              <a:buChar char="•"/>
            </a:pPr>
            <a:r>
              <a:rPr lang="hu-HU" sz="1000" dirty="0" smtClean="0"/>
              <a:t> </a:t>
            </a:r>
            <a:r>
              <a:rPr lang="en-US" sz="1000" dirty="0" smtClean="0"/>
              <a:t>mitigate impacts affecting the core zone </a:t>
            </a:r>
          </a:p>
          <a:p>
            <a:pPr marL="84138" algn="just">
              <a:buFont typeface="Arial" pitchFamily="34" charset="0"/>
              <a:buChar char="•"/>
            </a:pPr>
            <a:r>
              <a:rPr lang="en-US" sz="1000" dirty="0" smtClean="0"/>
              <a:t> environmental education and research</a:t>
            </a:r>
          </a:p>
          <a:p>
            <a:pPr marL="84138" algn="just">
              <a:buFont typeface="Arial" pitchFamily="34" charset="0"/>
              <a:buChar char="•"/>
            </a:pPr>
            <a:r>
              <a:rPr lang="en-US" sz="1000" dirty="0" smtClean="0"/>
              <a:t> recreation, ecotourism</a:t>
            </a:r>
          </a:p>
          <a:p>
            <a:pPr algn="just">
              <a:spcBef>
                <a:spcPts val="200"/>
              </a:spcBef>
            </a:pPr>
            <a:r>
              <a:rPr lang="en-US" sz="1000" b="1" dirty="0" smtClean="0"/>
              <a:t>Transition </a:t>
            </a:r>
            <a:r>
              <a:rPr lang="en-US" sz="1000" b="1" dirty="0"/>
              <a:t>zone:</a:t>
            </a:r>
            <a:r>
              <a:rPr lang="en-US" sz="1000" dirty="0"/>
              <a:t> </a:t>
            </a:r>
            <a:endParaRPr lang="en-US" sz="1000" dirty="0" smtClean="0"/>
          </a:p>
          <a:p>
            <a:pPr marL="84138" algn="just">
              <a:buFont typeface="Arial" pitchFamily="34" charset="0"/>
              <a:buChar char="•"/>
            </a:pPr>
            <a:r>
              <a:rPr lang="hu-HU" sz="1000" dirty="0" smtClean="0"/>
              <a:t> </a:t>
            </a:r>
            <a:r>
              <a:rPr lang="hu-HU" sz="1000" dirty="0" err="1" smtClean="0"/>
              <a:t>typical</a:t>
            </a:r>
            <a:r>
              <a:rPr lang="hu-HU" sz="1000" dirty="0" smtClean="0"/>
              <a:t> </a:t>
            </a:r>
            <a:r>
              <a:rPr lang="hu-HU" sz="1000" dirty="0" err="1" smtClean="0"/>
              <a:t>area</a:t>
            </a:r>
            <a:r>
              <a:rPr lang="hu-HU" sz="1000" dirty="0" smtClean="0"/>
              <a:t> of </a:t>
            </a:r>
            <a:r>
              <a:rPr lang="hu-HU" sz="1000" dirty="0" err="1" smtClean="0"/>
              <a:t>cooperation</a:t>
            </a:r>
            <a:endParaRPr lang="hu-HU" sz="1000" dirty="0" smtClean="0"/>
          </a:p>
          <a:p>
            <a:pPr marL="84138" algn="just">
              <a:buFont typeface="Arial" pitchFamily="34" charset="0"/>
              <a:buChar char="•"/>
            </a:pPr>
            <a:r>
              <a:rPr lang="hu-HU" sz="1000" dirty="0" smtClean="0"/>
              <a:t> </a:t>
            </a:r>
            <a:r>
              <a:rPr lang="en-US" sz="1000" dirty="0" smtClean="0"/>
              <a:t>traditional agricultural activities</a:t>
            </a:r>
          </a:p>
          <a:p>
            <a:pPr marL="84138">
              <a:buFont typeface="Arial" pitchFamily="34" charset="0"/>
              <a:buChar char="•"/>
            </a:pPr>
            <a:r>
              <a:rPr lang="en-US" sz="1000" dirty="0" smtClean="0"/>
              <a:t> support local communities</a:t>
            </a:r>
            <a:endParaRPr lang="hu-HU" sz="1000" dirty="0" smtClean="0"/>
          </a:p>
          <a:p>
            <a:pPr marL="84138">
              <a:buFont typeface="Arial" pitchFamily="34" charset="0"/>
              <a:buChar char="•"/>
            </a:pPr>
            <a:r>
              <a:rPr lang="hu-HU" sz="1000" dirty="0" smtClean="0"/>
              <a:t> </a:t>
            </a:r>
            <a:r>
              <a:rPr lang="en-US" sz="1000" dirty="0" smtClean="0"/>
              <a:t>settlements</a:t>
            </a:r>
            <a:r>
              <a:rPr lang="hu-HU" sz="1000" dirty="0" smtClean="0"/>
              <a:t> </a:t>
            </a:r>
            <a:r>
              <a:rPr lang="hu-HU" sz="1000" dirty="0" err="1" smtClean="0"/>
              <a:t>inside</a:t>
            </a:r>
            <a:r>
              <a:rPr lang="hu-HU" sz="1000" dirty="0" smtClean="0"/>
              <a:t> </a:t>
            </a:r>
            <a:r>
              <a:rPr lang="hu-HU" sz="1000" dirty="0" err="1" smtClean="0"/>
              <a:t>the</a:t>
            </a:r>
            <a:r>
              <a:rPr lang="hu-HU" sz="1000" dirty="0" smtClean="0"/>
              <a:t> </a:t>
            </a:r>
            <a:r>
              <a:rPr lang="hu-HU" sz="1000" smtClean="0"/>
              <a:t>zone</a:t>
            </a:r>
            <a:endParaRPr lang="en-US" sz="1000" b="1" dirty="0"/>
          </a:p>
        </p:txBody>
      </p:sp>
      <p:sp>
        <p:nvSpPr>
          <p:cNvPr id="45" name="Szövegdoboz 44"/>
          <p:cNvSpPr txBox="1"/>
          <p:nvPr/>
        </p:nvSpPr>
        <p:spPr>
          <a:xfrm>
            <a:off x="66368" y="5102508"/>
            <a:ext cx="2961968" cy="1692771"/>
          </a:xfrm>
          <a:prstGeom prst="rect">
            <a:avLst/>
          </a:prstGeom>
          <a:solidFill>
            <a:schemeClr val="bg1">
              <a:alpha val="49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Hungarian biosphere reserves</a:t>
            </a:r>
          </a:p>
          <a:p>
            <a:pPr algn="just">
              <a:buFont typeface="Arial" pitchFamily="34" charset="0"/>
              <a:buChar char="•"/>
            </a:pPr>
            <a:r>
              <a:rPr lang="en-US" sz="1000" dirty="0" smtClean="0"/>
              <a:t> Hungary </a:t>
            </a:r>
            <a:r>
              <a:rPr lang="en-US" sz="1000" dirty="0"/>
              <a:t>as an UNESCO member state joined the MAB program in 1970s as one of the first countries</a:t>
            </a:r>
            <a:r>
              <a:rPr lang="en-US" sz="1000" dirty="0" smtClean="0"/>
              <a:t>.</a:t>
            </a:r>
          </a:p>
          <a:p>
            <a:pPr algn="just">
              <a:buFont typeface="Arial" pitchFamily="34" charset="0"/>
              <a:buChar char="•"/>
            </a:pPr>
            <a:r>
              <a:rPr lang="en-US" sz="1000" dirty="0" smtClean="0"/>
              <a:t> Hungary has </a:t>
            </a:r>
            <a:r>
              <a:rPr lang="en-US" sz="1000" b="1" dirty="0" smtClean="0"/>
              <a:t>6</a:t>
            </a:r>
            <a:r>
              <a:rPr lang="en-US" sz="1000" dirty="0" smtClean="0"/>
              <a:t> biosphere reserves (BR): </a:t>
            </a:r>
          </a:p>
          <a:p>
            <a:pPr algn="ctr"/>
            <a:r>
              <a:rPr lang="en-US" sz="1000" dirty="0" err="1" smtClean="0"/>
              <a:t>Aggtelek</a:t>
            </a:r>
            <a:r>
              <a:rPr lang="en-US" sz="1000" dirty="0" smtClean="0"/>
              <a:t> BR – 1979</a:t>
            </a:r>
          </a:p>
          <a:p>
            <a:pPr algn="ctr"/>
            <a:r>
              <a:rPr lang="en-US" sz="1000" b="1" dirty="0" smtClean="0"/>
              <a:t>Lake </a:t>
            </a:r>
            <a:r>
              <a:rPr lang="en-US" sz="1000" b="1" dirty="0" err="1" smtClean="0"/>
              <a:t>Fertő</a:t>
            </a:r>
            <a:r>
              <a:rPr lang="en-US" sz="1000" b="1" dirty="0" smtClean="0"/>
              <a:t> BR – 1979</a:t>
            </a:r>
          </a:p>
          <a:p>
            <a:pPr algn="ctr"/>
            <a:r>
              <a:rPr lang="en-US" sz="1000" dirty="0" err="1" smtClean="0"/>
              <a:t>Hortobágy</a:t>
            </a:r>
            <a:r>
              <a:rPr lang="en-US" sz="1000" dirty="0" smtClean="0"/>
              <a:t> BR – 1979</a:t>
            </a:r>
          </a:p>
          <a:p>
            <a:pPr algn="ctr"/>
            <a:r>
              <a:rPr lang="en-US" sz="1000" dirty="0" err="1" smtClean="0"/>
              <a:t>Kiskunság</a:t>
            </a:r>
            <a:r>
              <a:rPr lang="en-US" sz="1000" dirty="0" smtClean="0"/>
              <a:t> BR – 1979</a:t>
            </a:r>
          </a:p>
          <a:p>
            <a:pPr algn="ctr"/>
            <a:r>
              <a:rPr lang="en-US" sz="1000" dirty="0" err="1" smtClean="0"/>
              <a:t>Pilis</a:t>
            </a:r>
            <a:r>
              <a:rPr lang="en-US" sz="1000" dirty="0" smtClean="0"/>
              <a:t> BR –</a:t>
            </a:r>
            <a:r>
              <a:rPr lang="hu-HU" sz="1000" dirty="0" smtClean="0"/>
              <a:t> </a:t>
            </a:r>
            <a:r>
              <a:rPr lang="en-US" sz="1000" dirty="0" smtClean="0"/>
              <a:t>1980</a:t>
            </a:r>
          </a:p>
          <a:p>
            <a:pPr algn="ctr"/>
            <a:r>
              <a:rPr lang="en-US" sz="1000" dirty="0" smtClean="0"/>
              <a:t>Mura-Drava-Danube </a:t>
            </a:r>
            <a:r>
              <a:rPr lang="en-US" sz="1000" dirty="0" err="1" smtClean="0"/>
              <a:t>Transbound</a:t>
            </a:r>
            <a:r>
              <a:rPr lang="hu-HU" sz="1000" dirty="0" err="1" smtClean="0"/>
              <a:t>ary</a:t>
            </a:r>
            <a:r>
              <a:rPr lang="hu-HU" sz="1000" dirty="0" smtClean="0"/>
              <a:t> </a:t>
            </a:r>
            <a:r>
              <a:rPr lang="en-US" sz="1000" dirty="0" smtClean="0"/>
              <a:t>BR –</a:t>
            </a:r>
            <a:r>
              <a:rPr lang="hu-HU" sz="1000" dirty="0" smtClean="0"/>
              <a:t> </a:t>
            </a:r>
            <a:r>
              <a:rPr lang="en-US" sz="1000" dirty="0" smtClean="0"/>
              <a:t>2012</a:t>
            </a:r>
            <a:endParaRPr lang="en-US" sz="1000" dirty="0"/>
          </a:p>
        </p:txBody>
      </p:sp>
      <p:pic>
        <p:nvPicPr>
          <p:cNvPr id="51" name="Picture 10" descr="S6175043"/>
          <p:cNvPicPr>
            <a:picLocks noChangeAspect="1" noChangeArrowheads="1"/>
          </p:cNvPicPr>
          <p:nvPr/>
        </p:nvPicPr>
        <p:blipFill>
          <a:blip r:embed="rId24" cstate="print"/>
          <a:srcRect r="17407"/>
          <a:stretch>
            <a:fillRect/>
          </a:stretch>
        </p:blipFill>
        <p:spPr bwMode="auto">
          <a:xfrm>
            <a:off x="8418095" y="6196521"/>
            <a:ext cx="647245" cy="5880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2" name="Picture 4" descr="S5163132"/>
          <p:cNvPicPr>
            <a:picLocks noChangeAspect="1" noChangeArrowheads="1"/>
          </p:cNvPicPr>
          <p:nvPr/>
        </p:nvPicPr>
        <p:blipFill>
          <a:blip r:embed="rId25" cstate="print"/>
          <a:srcRect r="9948"/>
          <a:stretch>
            <a:fillRect/>
          </a:stretch>
        </p:blipFill>
        <p:spPr bwMode="auto">
          <a:xfrm>
            <a:off x="6156968" y="6193848"/>
            <a:ext cx="715056" cy="5953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3" name="Picture 5" descr="kiallitas_ontes_gi"/>
          <p:cNvPicPr>
            <a:picLocks noChangeAspect="1" noChangeArrowheads="1"/>
          </p:cNvPicPr>
          <p:nvPr/>
        </p:nvPicPr>
        <p:blipFill>
          <a:blip r:embed="rId26" cstate="print"/>
          <a:srcRect l="10013"/>
          <a:stretch>
            <a:fillRect/>
          </a:stretch>
        </p:blipFill>
        <p:spPr bwMode="auto">
          <a:xfrm>
            <a:off x="6900905" y="6192861"/>
            <a:ext cx="715478" cy="5963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4" name="Picture 11" descr="Kenuzas"/>
          <p:cNvPicPr>
            <a:picLocks noChangeAspect="1" noChangeArrowheads="1"/>
          </p:cNvPicPr>
          <p:nvPr/>
        </p:nvPicPr>
        <p:blipFill>
          <a:blip r:embed="rId27" cstate="print"/>
          <a:srcRect r="12887"/>
          <a:stretch>
            <a:fillRect/>
          </a:stretch>
        </p:blipFill>
        <p:spPr bwMode="auto">
          <a:xfrm>
            <a:off x="7658082" y="6196488"/>
            <a:ext cx="715695" cy="5924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6" name="Picture 8" descr="madvednap05_gi"/>
          <p:cNvPicPr>
            <a:picLocks noChangeAspect="1" noChangeArrowheads="1"/>
          </p:cNvPicPr>
          <p:nvPr/>
        </p:nvPicPr>
        <p:blipFill>
          <a:blip r:embed="rId28" cstate="print"/>
          <a:srcRect l="6465" t="6303" r="9495"/>
          <a:stretch>
            <a:fillRect/>
          </a:stretch>
        </p:blipFill>
        <p:spPr bwMode="auto">
          <a:xfrm>
            <a:off x="5545391" y="4407310"/>
            <a:ext cx="523875" cy="7787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7" name="Kép 56" descr="ny riludak_pa.jpg"/>
          <p:cNvPicPr>
            <a:picLocks noChangeAspect="1"/>
          </p:cNvPicPr>
          <p:nvPr/>
        </p:nvPicPr>
        <p:blipFill>
          <a:blip r:embed="rId29" cstate="print"/>
          <a:srcRect r="30456"/>
          <a:stretch>
            <a:fillRect/>
          </a:stretch>
        </p:blipFill>
        <p:spPr>
          <a:xfrm>
            <a:off x="6636773" y="970936"/>
            <a:ext cx="629265" cy="6032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8" name="Kép 57" descr="vizirence_pa.jpg"/>
          <p:cNvPicPr>
            <a:picLocks noChangeAspect="1"/>
          </p:cNvPicPr>
          <p:nvPr/>
        </p:nvPicPr>
        <p:blipFill>
          <a:blip r:embed="rId30" cstate="print"/>
          <a:srcRect b="8107"/>
          <a:stretch>
            <a:fillRect/>
          </a:stretch>
        </p:blipFill>
        <p:spPr>
          <a:xfrm>
            <a:off x="5545392" y="6069600"/>
            <a:ext cx="525600" cy="7244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9" name="Kép 58" descr="08.jpg"/>
          <p:cNvPicPr>
            <a:picLocks noChangeAspect="1"/>
          </p:cNvPicPr>
          <p:nvPr/>
        </p:nvPicPr>
        <p:blipFill>
          <a:blip r:embed="rId31" cstate="print"/>
          <a:srcRect l="14624" t="5185" r="47097" b="13329"/>
          <a:stretch>
            <a:fillRect/>
          </a:stretch>
        </p:blipFill>
        <p:spPr>
          <a:xfrm>
            <a:off x="5545393" y="5240595"/>
            <a:ext cx="525600" cy="7570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6" name="Kép 45" descr="tavaszi hericsp35.jpg"/>
          <p:cNvPicPr>
            <a:picLocks noChangeAspect="1"/>
          </p:cNvPicPr>
          <p:nvPr/>
        </p:nvPicPr>
        <p:blipFill>
          <a:blip r:embed="rId32" cstate="print"/>
          <a:stretch>
            <a:fillRect/>
          </a:stretch>
        </p:blipFill>
        <p:spPr>
          <a:xfrm>
            <a:off x="5653548" y="127266"/>
            <a:ext cx="972608" cy="6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9" name="Kép 48" descr="Lycaena dispar1.jpg"/>
          <p:cNvPicPr>
            <a:picLocks noChangeAspect="1"/>
          </p:cNvPicPr>
          <p:nvPr/>
        </p:nvPicPr>
        <p:blipFill>
          <a:blip r:embed="rId33" cstate="print"/>
          <a:stretch>
            <a:fillRect/>
          </a:stretch>
        </p:blipFill>
        <p:spPr>
          <a:xfrm flipH="1">
            <a:off x="8422930" y="117019"/>
            <a:ext cx="593383" cy="6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1230</TotalTime>
  <Words>600</Words>
  <Application>Microsoft Office PowerPoint</Application>
  <PresentationFormat>Diavetítés a képernyőre (4:3 oldalarány)</PresentationFormat>
  <Paragraphs>99</Paragraphs>
  <Slides>2</Slides>
  <Notes>2</Notes>
  <HiddenSlides>0</HiddenSlides>
  <MMClips>0</MMClips>
  <ScaleCrop>false</ScaleCrop>
  <HeadingPairs>
    <vt:vector size="4" baseType="variant">
      <vt:variant>
        <vt:lpstr>Téma</vt:lpstr>
      </vt:variant>
      <vt:variant>
        <vt:i4>1</vt:i4>
      </vt:variant>
      <vt:variant>
        <vt:lpstr>Diacímek</vt:lpstr>
      </vt:variant>
      <vt:variant>
        <vt:i4>2</vt:i4>
      </vt:variant>
    </vt:vector>
  </HeadingPairs>
  <TitlesOfParts>
    <vt:vector size="3" baseType="lpstr">
      <vt:lpstr>Office-téma</vt:lpstr>
      <vt:lpstr>PowerPoint bemutató</vt:lpstr>
      <vt:lpstr>PowerPoint bemutató</vt:lpstr>
    </vt:vector>
  </TitlesOfParts>
  <Company>KSZF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dia</dc:title>
  <dc:creator>AdamSz</dc:creator>
  <cp:lastModifiedBy>adamsz</cp:lastModifiedBy>
  <cp:revision>158</cp:revision>
  <dcterms:created xsi:type="dcterms:W3CDTF">2013-03-11T12:06:00Z</dcterms:created>
  <dcterms:modified xsi:type="dcterms:W3CDTF">2013-05-15T12:41:28Z</dcterms:modified>
</cp:coreProperties>
</file>