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797675" cy="9926638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0EBCA-6A21-4397-9DE6-2FCD59096526}" type="datetimeFigureOut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86F12-1455-4312-B405-7FAA6E03C7A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97813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86F12-1455-4312-B405-7FAA6E03C7AC}" type="slidenum">
              <a:rPr lang="hu-HU" smtClean="0"/>
              <a:pPr/>
              <a:t>1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86F12-1455-4312-B405-7FAA6E03C7AC}" type="slidenum">
              <a:rPr lang="hu-HU" smtClean="0"/>
              <a:pPr/>
              <a:t>2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193A-319F-4326-A1C2-BB1A92FA569D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2B9A-1DEC-42BB-A4FC-F270DEDAE09E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F4736-B113-41F9-ABDF-4D3F5C5EB2F0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5807B-5DB0-4B70-98AB-B4B6DB45C2D6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BA7E-7798-4B82-9C8D-8F11C8EEC8D6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3B334-214F-4A23-B4D0-ADCF61AA709F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DBFA6-FFC1-4F7B-A55B-60669903AFC9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E86B9-5207-4F85-9439-1677AF1BB740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1974-F512-4DC6-B8E3-90872D5D2CE9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CB794-DE51-4887-AFA2-F9B65A395B74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5F2A-47BB-4B78-9BE6-C73290EC16D4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4F366-FC9E-4839-9431-05E34169F93B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hyperlink" Target="mailto:aggtelek@tourinform.hu" TargetMode="External"/><Relationship Id="rId18" Type="http://schemas.openxmlformats.org/officeDocument/2006/relationships/image" Target="../media/image12.jpeg"/><Relationship Id="rId26" Type="http://schemas.openxmlformats.org/officeDocument/2006/relationships/image" Target="../media/image20.jpeg"/><Relationship Id="rId3" Type="http://schemas.openxmlformats.org/officeDocument/2006/relationships/image" Target="../media/image2.jpeg"/><Relationship Id="rId21" Type="http://schemas.openxmlformats.org/officeDocument/2006/relationships/image" Target="../media/image15.jpeg"/><Relationship Id="rId7" Type="http://schemas.openxmlformats.org/officeDocument/2006/relationships/image" Target="../media/image6.png"/><Relationship Id="rId12" Type="http://schemas.openxmlformats.org/officeDocument/2006/relationships/hyperlink" Target="http://www.anp.hu/anp/anp.nemzetipark.gov.hu" TargetMode="External"/><Relationship Id="rId17" Type="http://schemas.openxmlformats.org/officeDocument/2006/relationships/image" Target="../media/image11.jpeg"/><Relationship Id="rId25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0.jpeg"/><Relationship Id="rId20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hyperlink" Target="http://www.anp.hu/" TargetMode="External"/><Relationship Id="rId24" Type="http://schemas.openxmlformats.org/officeDocument/2006/relationships/image" Target="../media/image18.jpeg"/><Relationship Id="rId5" Type="http://schemas.openxmlformats.org/officeDocument/2006/relationships/image" Target="../media/image4.jpeg"/><Relationship Id="rId15" Type="http://schemas.openxmlformats.org/officeDocument/2006/relationships/image" Target="../media/image9.jpeg"/><Relationship Id="rId23" Type="http://schemas.openxmlformats.org/officeDocument/2006/relationships/image" Target="../media/image17.jpeg"/><Relationship Id="rId28" Type="http://schemas.openxmlformats.org/officeDocument/2006/relationships/image" Target="../media/image22.jpeg"/><Relationship Id="rId10" Type="http://schemas.openxmlformats.org/officeDocument/2006/relationships/hyperlink" Target="mailto:info.anp@t-online.hu" TargetMode="External"/><Relationship Id="rId19" Type="http://schemas.openxmlformats.org/officeDocument/2006/relationships/image" Target="../media/image13.jpeg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hyperlink" Target="http://www.termeszetvedelem.hu/" TargetMode="External"/><Relationship Id="rId22" Type="http://schemas.openxmlformats.org/officeDocument/2006/relationships/image" Target="../media/image16.jpeg"/><Relationship Id="rId27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18" Type="http://schemas.openxmlformats.org/officeDocument/2006/relationships/image" Target="../media/image37.jpeg"/><Relationship Id="rId26" Type="http://schemas.openxmlformats.org/officeDocument/2006/relationships/image" Target="../media/image45.jpeg"/><Relationship Id="rId3" Type="http://schemas.openxmlformats.org/officeDocument/2006/relationships/image" Target="../media/image23.jpeg"/><Relationship Id="rId21" Type="http://schemas.openxmlformats.org/officeDocument/2006/relationships/image" Target="../media/image40.jpeg"/><Relationship Id="rId7" Type="http://schemas.openxmlformats.org/officeDocument/2006/relationships/image" Target="../media/image27.jpeg"/><Relationship Id="rId12" Type="http://schemas.openxmlformats.org/officeDocument/2006/relationships/image" Target="../media/image32.png"/><Relationship Id="rId17" Type="http://schemas.openxmlformats.org/officeDocument/2006/relationships/image" Target="../media/image36.jpeg"/><Relationship Id="rId25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.emf"/><Relationship Id="rId20" Type="http://schemas.openxmlformats.org/officeDocument/2006/relationships/image" Target="../media/image39.jpeg"/><Relationship Id="rId29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24" Type="http://schemas.openxmlformats.org/officeDocument/2006/relationships/image" Target="../media/image43.jpeg"/><Relationship Id="rId5" Type="http://schemas.openxmlformats.org/officeDocument/2006/relationships/image" Target="../media/image25.jpeg"/><Relationship Id="rId15" Type="http://schemas.openxmlformats.org/officeDocument/2006/relationships/image" Target="../media/image35.emf"/><Relationship Id="rId23" Type="http://schemas.openxmlformats.org/officeDocument/2006/relationships/image" Target="../media/image42.jpeg"/><Relationship Id="rId28" Type="http://schemas.openxmlformats.org/officeDocument/2006/relationships/image" Target="../media/image47.jpeg"/><Relationship Id="rId10" Type="http://schemas.openxmlformats.org/officeDocument/2006/relationships/image" Target="../media/image30.jpeg"/><Relationship Id="rId19" Type="http://schemas.openxmlformats.org/officeDocument/2006/relationships/image" Target="../media/image38.jpeg"/><Relationship Id="rId31" Type="http://schemas.openxmlformats.org/officeDocument/2006/relationships/image" Target="../media/image5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Relationship Id="rId14" Type="http://schemas.openxmlformats.org/officeDocument/2006/relationships/image" Target="../media/image34.emf"/><Relationship Id="rId22" Type="http://schemas.openxmlformats.org/officeDocument/2006/relationships/image" Target="../media/image41.jpeg"/><Relationship Id="rId27" Type="http://schemas.openxmlformats.org/officeDocument/2006/relationships/image" Target="../media/image46.jpeg"/><Relationship Id="rId30" Type="http://schemas.openxmlformats.org/officeDocument/2006/relationships/image" Target="../media/image4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Csoportba foglalás 54"/>
          <p:cNvGrpSpPr/>
          <p:nvPr/>
        </p:nvGrpSpPr>
        <p:grpSpPr>
          <a:xfrm>
            <a:off x="2886075" y="60302"/>
            <a:ext cx="3333750" cy="2217562"/>
            <a:chOff x="2895600" y="117452"/>
            <a:chExt cx="3333750" cy="2217562"/>
          </a:xfrm>
        </p:grpSpPr>
        <p:pic>
          <p:nvPicPr>
            <p:cNvPr id="47" name="Kép 46" descr="BR_orszagos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14662" y="117452"/>
              <a:ext cx="3133725" cy="22175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5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34026" y="1411289"/>
              <a:ext cx="353083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8" name="Szövegdoboz 47"/>
            <p:cNvSpPr txBox="1"/>
            <p:nvPr/>
          </p:nvSpPr>
          <p:spPr>
            <a:xfrm>
              <a:off x="2895600" y="228600"/>
              <a:ext cx="2314575" cy="461665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1200" b="1" dirty="0" err="1" smtClean="0"/>
                <a:t>Biosphere</a:t>
              </a:r>
              <a:r>
                <a:rPr lang="hu-HU" sz="1200" b="1" dirty="0" smtClean="0"/>
                <a:t> </a:t>
              </a:r>
              <a:r>
                <a:rPr lang="hu-HU" sz="1200" b="1" dirty="0" err="1" smtClean="0"/>
                <a:t>Reserves</a:t>
              </a:r>
              <a:r>
                <a:rPr lang="hu-HU" sz="1200" b="1" dirty="0" smtClean="0"/>
                <a:t> of</a:t>
              </a:r>
              <a:br>
                <a:rPr lang="hu-HU" sz="1200" b="1" dirty="0" smtClean="0"/>
              </a:br>
              <a:r>
                <a:rPr lang="hu-HU" sz="1200" b="1" dirty="0" smtClean="0"/>
                <a:t>Hungary</a:t>
              </a:r>
              <a:endParaRPr lang="hu-HU" sz="1200" b="1" dirty="0"/>
            </a:p>
          </p:txBody>
        </p:sp>
        <p:sp>
          <p:nvSpPr>
            <p:cNvPr id="49" name="Szövegdoboz 48"/>
            <p:cNvSpPr txBox="1"/>
            <p:nvPr/>
          </p:nvSpPr>
          <p:spPr>
            <a:xfrm>
              <a:off x="4933950" y="290810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Aggtelek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0" name="Szövegdoboz 49"/>
            <p:cNvSpPr txBox="1"/>
            <p:nvPr/>
          </p:nvSpPr>
          <p:spPr>
            <a:xfrm>
              <a:off x="3038475" y="89088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Lake Fertő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1" name="Szövegdoboz 50"/>
            <p:cNvSpPr txBox="1"/>
            <p:nvPr/>
          </p:nvSpPr>
          <p:spPr>
            <a:xfrm>
              <a:off x="4343400" y="1148060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Kiskunság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2" name="Szövegdoboz 51"/>
            <p:cNvSpPr txBox="1"/>
            <p:nvPr/>
          </p:nvSpPr>
          <p:spPr>
            <a:xfrm>
              <a:off x="4062412" y="64323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Pilis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3" name="Szövegdoboz 52"/>
            <p:cNvSpPr txBox="1"/>
            <p:nvPr/>
          </p:nvSpPr>
          <p:spPr>
            <a:xfrm>
              <a:off x="5153025" y="92898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Hortobágy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4" name="Szövegdoboz 53"/>
            <p:cNvSpPr txBox="1"/>
            <p:nvPr/>
          </p:nvSpPr>
          <p:spPr>
            <a:xfrm>
              <a:off x="3181350" y="1452860"/>
              <a:ext cx="1323975" cy="3693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err="1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Mura-Drava-Danube</a:t>
              </a:r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 TBR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</p:grpSp>
      <p:sp>
        <p:nvSpPr>
          <p:cNvPr id="20" name="Szövegdoboz 19"/>
          <p:cNvSpPr txBox="1"/>
          <p:nvPr/>
        </p:nvSpPr>
        <p:spPr>
          <a:xfrm>
            <a:off x="66675" y="806976"/>
            <a:ext cx="2962275" cy="2033314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2000"/>
              </a:lnSpc>
            </a:pPr>
            <a:r>
              <a:rPr lang="hu-HU" sz="1400" b="1" dirty="0" err="1" smtClean="0"/>
              <a:t>Botanical</a:t>
            </a:r>
            <a:r>
              <a:rPr lang="en-US" sz="1400" b="1" dirty="0" smtClean="0"/>
              <a:t> rarities</a:t>
            </a:r>
          </a:p>
          <a:p>
            <a:pPr algn="just">
              <a:lnSpc>
                <a:spcPct val="102000"/>
              </a:lnSpc>
            </a:pPr>
            <a:r>
              <a:rPr lang="en-US" sz="1000" dirty="0" smtClean="0"/>
              <a:t>Many strictly protected, endangered species live in the area</a:t>
            </a:r>
            <a:r>
              <a:rPr lang="hu-HU" sz="1000" dirty="0" smtClean="0"/>
              <a:t> of </a:t>
            </a:r>
            <a:r>
              <a:rPr lang="hu-HU" sz="1000" dirty="0" err="1" smtClean="0"/>
              <a:t>the</a:t>
            </a:r>
            <a:r>
              <a:rPr lang="hu-HU" sz="1000" dirty="0" smtClean="0"/>
              <a:t> </a:t>
            </a:r>
            <a:r>
              <a:rPr lang="hu-HU" sz="1000" dirty="0" err="1" smtClean="0"/>
              <a:t>biosphere</a:t>
            </a:r>
            <a:r>
              <a:rPr lang="hu-HU" sz="1000" dirty="0" smtClean="0"/>
              <a:t> </a:t>
            </a:r>
            <a:r>
              <a:rPr lang="hu-HU" sz="1000" dirty="0" err="1" smtClean="0"/>
              <a:t>reserve</a:t>
            </a:r>
            <a:r>
              <a:rPr lang="en-US" sz="1000" dirty="0" smtClean="0"/>
              <a:t>, some of them live only here in the whole world</a:t>
            </a:r>
            <a:r>
              <a:rPr lang="hu-HU" sz="1000" dirty="0" smtClean="0"/>
              <a:t>:</a:t>
            </a:r>
            <a:endParaRPr lang="en-US" sz="1000" dirty="0" smtClean="0"/>
          </a:p>
          <a:p>
            <a:pPr marL="87313" algn="just">
              <a:lnSpc>
                <a:spcPct val="102000"/>
              </a:lnSpc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hu-HU" sz="1000" spc="-10" dirty="0" err="1" smtClean="0"/>
              <a:t>Turna</a:t>
            </a:r>
            <a:r>
              <a:rPr lang="hu-HU" sz="1000" spc="-10" dirty="0" smtClean="0"/>
              <a:t> Golden </a:t>
            </a:r>
            <a:r>
              <a:rPr lang="hu-HU" sz="1000" spc="-10" dirty="0" err="1" smtClean="0"/>
              <a:t>Drop</a:t>
            </a:r>
            <a:r>
              <a:rPr lang="hu-HU" sz="1000" spc="-10" dirty="0" smtClean="0"/>
              <a:t> </a:t>
            </a:r>
            <a:r>
              <a:rPr lang="hu-HU" sz="1000" i="1" spc="-10" dirty="0" smtClean="0"/>
              <a:t>(</a:t>
            </a:r>
            <a:r>
              <a:rPr lang="en-US" sz="1000" i="1" spc="-10" dirty="0" err="1" smtClean="0"/>
              <a:t>Onosma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tornense</a:t>
            </a:r>
            <a:r>
              <a:rPr lang="hu-HU" sz="1000" i="1" spc="-10" dirty="0" smtClean="0"/>
              <a:t>)</a:t>
            </a:r>
            <a:r>
              <a:rPr lang="en-US" sz="1000" i="1" spc="-10" dirty="0" smtClean="0"/>
              <a:t>; </a:t>
            </a:r>
          </a:p>
          <a:p>
            <a:pPr marL="87313" algn="just">
              <a:lnSpc>
                <a:spcPct val="102000"/>
              </a:lnSpc>
              <a:buFont typeface="Arial" pitchFamily="34" charset="0"/>
              <a:buChar char="•"/>
            </a:pPr>
            <a:r>
              <a:rPr lang="en-US" sz="1000" i="1" spc="-10" dirty="0" smtClean="0"/>
              <a:t> </a:t>
            </a:r>
            <a:r>
              <a:rPr lang="hu-HU" sz="1000" spc="-10" dirty="0" smtClean="0"/>
              <a:t>Dog’s </a:t>
            </a:r>
            <a:r>
              <a:rPr lang="hu-HU" sz="1000" spc="-10" dirty="0" err="1" smtClean="0"/>
              <a:t>Tooth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Violet</a:t>
            </a:r>
            <a:r>
              <a:rPr lang="hu-HU" sz="1000" spc="-10" dirty="0" smtClean="0"/>
              <a:t> </a:t>
            </a:r>
            <a:r>
              <a:rPr lang="hu-HU" sz="1000" i="1" spc="-10" dirty="0" smtClean="0"/>
              <a:t>(</a:t>
            </a:r>
            <a:r>
              <a:rPr lang="en-US" sz="1000" i="1" spc="-10" dirty="0" err="1" smtClean="0"/>
              <a:t>Erythronium</a:t>
            </a:r>
            <a:r>
              <a:rPr lang="en-US" sz="1000" i="1" spc="-10" dirty="0" smtClean="0"/>
              <a:t> dens-</a:t>
            </a:r>
            <a:r>
              <a:rPr lang="en-US" sz="1000" i="1" spc="-10" dirty="0" err="1" smtClean="0"/>
              <a:t>canis</a:t>
            </a:r>
            <a:r>
              <a:rPr lang="hu-HU" sz="1000" i="1" spc="-10" dirty="0" smtClean="0"/>
              <a:t>)</a:t>
            </a:r>
            <a:r>
              <a:rPr lang="en-US" sz="1000" i="1" spc="-10" dirty="0" smtClean="0"/>
              <a:t>;</a:t>
            </a:r>
          </a:p>
          <a:p>
            <a:pPr marL="87313" algn="just">
              <a:lnSpc>
                <a:spcPct val="102000"/>
              </a:lnSpc>
              <a:buFont typeface="Arial" pitchFamily="34" charset="0"/>
              <a:buChar char="•"/>
            </a:pPr>
            <a:r>
              <a:rPr lang="en-US" sz="1000" i="1" spc="-10" dirty="0" smtClean="0"/>
              <a:t> </a:t>
            </a:r>
            <a:r>
              <a:rPr lang="hu-HU" sz="1000" spc="-10" dirty="0" err="1" smtClean="0"/>
              <a:t>Austrian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Dragonhead</a:t>
            </a:r>
            <a:r>
              <a:rPr lang="hu-HU" sz="1000" spc="-10" dirty="0" smtClean="0"/>
              <a:t> </a:t>
            </a:r>
            <a:r>
              <a:rPr lang="hu-HU" sz="1000" i="1" spc="-10" dirty="0" smtClean="0"/>
              <a:t>(</a:t>
            </a:r>
            <a:r>
              <a:rPr lang="en-US" sz="1000" i="1" spc="-10" dirty="0" err="1" smtClean="0"/>
              <a:t>Dracocephalum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austriacum</a:t>
            </a:r>
            <a:r>
              <a:rPr lang="hu-HU" sz="1000" i="1" spc="-10" dirty="0" smtClean="0"/>
              <a:t>)</a:t>
            </a:r>
            <a:r>
              <a:rPr lang="en-US" sz="1000" i="1" spc="-10" dirty="0" smtClean="0"/>
              <a:t>;</a:t>
            </a:r>
          </a:p>
          <a:p>
            <a:pPr marL="87313" algn="just">
              <a:lnSpc>
                <a:spcPct val="102000"/>
              </a:lnSpc>
              <a:buFont typeface="Arial" pitchFamily="34" charset="0"/>
              <a:buChar char="•"/>
            </a:pPr>
            <a:r>
              <a:rPr lang="en-US" sz="1000" i="1" spc="-10" dirty="0" smtClean="0"/>
              <a:t> Dianthus </a:t>
            </a:r>
            <a:r>
              <a:rPr lang="en-US" sz="1000" i="1" spc="-10" dirty="0" err="1" smtClean="0"/>
              <a:t>plumarius</a:t>
            </a:r>
            <a:r>
              <a:rPr lang="en-US" sz="1000" i="1" spc="-10" dirty="0" smtClean="0"/>
              <a:t> </a:t>
            </a:r>
            <a:r>
              <a:rPr lang="en-US" sz="1000" spc="-10" dirty="0" smtClean="0"/>
              <a:t>subsp.</a:t>
            </a:r>
            <a:r>
              <a:rPr lang="en-US" sz="1000" i="1" spc="-10" dirty="0" smtClean="0"/>
              <a:t> praecox;</a:t>
            </a:r>
          </a:p>
          <a:p>
            <a:pPr marL="87313" algn="just">
              <a:lnSpc>
                <a:spcPct val="102000"/>
              </a:lnSpc>
              <a:buFont typeface="Arial" pitchFamily="34" charset="0"/>
              <a:buChar char="•"/>
            </a:pPr>
            <a:r>
              <a:rPr lang="hu-HU" sz="1000" spc="-10" dirty="0" smtClean="0"/>
              <a:t> Red </a:t>
            </a:r>
            <a:r>
              <a:rPr lang="hu-HU" sz="1000" spc="-10" dirty="0" err="1" smtClean="0"/>
              <a:t>Viper</a:t>
            </a:r>
            <a:r>
              <a:rPr lang="hu-HU" sz="1000" spc="-10" dirty="0" smtClean="0"/>
              <a:t>’s </a:t>
            </a:r>
            <a:r>
              <a:rPr lang="hu-HU" sz="1000" spc="-10" dirty="0" err="1" smtClean="0"/>
              <a:t>Bugloss</a:t>
            </a:r>
            <a:r>
              <a:rPr lang="hu-HU" sz="1000" spc="-10" dirty="0" smtClean="0"/>
              <a:t> </a:t>
            </a:r>
            <a:r>
              <a:rPr lang="hu-HU" sz="1000" i="1" spc="-10" dirty="0" smtClean="0"/>
              <a:t>(</a:t>
            </a:r>
            <a:r>
              <a:rPr lang="en-US" sz="1000" i="1" spc="-10" dirty="0" err="1" smtClean="0"/>
              <a:t>Echium</a:t>
            </a:r>
            <a:r>
              <a:rPr lang="en-US" sz="1000" i="1" spc="-10" dirty="0" smtClean="0"/>
              <a:t> m</a:t>
            </a:r>
            <a:r>
              <a:rPr lang="hu-HU" sz="1000" i="1" spc="-10" dirty="0" err="1" smtClean="0"/>
              <a:t>aculatum</a:t>
            </a:r>
            <a:r>
              <a:rPr lang="hu-HU" sz="1000" i="1" spc="-10" dirty="0" smtClean="0"/>
              <a:t>)</a:t>
            </a:r>
            <a:r>
              <a:rPr lang="en-US" sz="1000" i="1" spc="-10" dirty="0" smtClean="0"/>
              <a:t>;</a:t>
            </a:r>
            <a:endParaRPr lang="hu-HU" sz="1000" i="1" spc="-10" dirty="0" smtClean="0"/>
          </a:p>
          <a:p>
            <a:pPr marL="87313" algn="just">
              <a:lnSpc>
                <a:spcPct val="102000"/>
              </a:lnSpc>
              <a:buFont typeface="Arial" pitchFamily="34" charset="0"/>
              <a:buChar char="•"/>
            </a:pPr>
            <a:r>
              <a:rPr lang="hu-HU" sz="1000" spc="-10" dirty="0"/>
              <a:t> </a:t>
            </a:r>
            <a:r>
              <a:rPr lang="hu-HU" sz="1000" spc="-10" dirty="0" err="1" smtClean="0"/>
              <a:t>Globe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Orchid</a:t>
            </a:r>
            <a:r>
              <a:rPr lang="hu-HU" sz="1000" spc="-10" dirty="0" smtClean="0"/>
              <a:t> </a:t>
            </a:r>
            <a:r>
              <a:rPr lang="hu-HU" sz="1000" i="1" spc="-10" dirty="0" smtClean="0"/>
              <a:t>(</a:t>
            </a:r>
            <a:r>
              <a:rPr lang="hu-HU" sz="1000" i="1" dirty="0" err="1"/>
              <a:t>Traunsteinera</a:t>
            </a:r>
            <a:r>
              <a:rPr lang="hu-HU" sz="1000" i="1" dirty="0"/>
              <a:t> </a:t>
            </a:r>
            <a:r>
              <a:rPr lang="hu-HU" sz="1000" i="1" dirty="0" err="1" smtClean="0"/>
              <a:t>globosa</a:t>
            </a:r>
            <a:r>
              <a:rPr lang="hu-HU" sz="1000" i="1" dirty="0" smtClean="0"/>
              <a:t>);</a:t>
            </a:r>
            <a:endParaRPr lang="en-US" sz="1000" i="1" spc="-10" dirty="0" smtClean="0"/>
          </a:p>
          <a:p>
            <a:pPr marL="87313" algn="just">
              <a:lnSpc>
                <a:spcPct val="102000"/>
              </a:lnSpc>
              <a:buFont typeface="Arial" pitchFamily="34" charset="0"/>
              <a:buChar char="•"/>
            </a:pPr>
            <a:r>
              <a:rPr lang="hu-HU" sz="1000" spc="-10" dirty="0" smtClean="0"/>
              <a:t> Stone </a:t>
            </a:r>
            <a:r>
              <a:rPr lang="hu-HU" sz="1000" spc="-10" dirty="0" err="1" smtClean="0"/>
              <a:t>Bramble</a:t>
            </a:r>
            <a:r>
              <a:rPr lang="hu-HU" sz="1000" spc="-10" dirty="0" smtClean="0"/>
              <a:t> </a:t>
            </a:r>
            <a:r>
              <a:rPr lang="hu-HU" sz="1000" i="1" spc="-10" dirty="0" smtClean="0"/>
              <a:t>(</a:t>
            </a:r>
            <a:r>
              <a:rPr lang="hu-HU" sz="1000" i="1" spc="-10" dirty="0" err="1" smtClean="0"/>
              <a:t>Rubus</a:t>
            </a:r>
            <a:r>
              <a:rPr lang="hu-HU" sz="1000" i="1" spc="-10" dirty="0" smtClean="0"/>
              <a:t> </a:t>
            </a:r>
            <a:r>
              <a:rPr lang="hu-HU" sz="1000" i="1" spc="-10" dirty="0" err="1" smtClean="0"/>
              <a:t>saxatilis</a:t>
            </a:r>
            <a:r>
              <a:rPr lang="hu-HU" sz="1000" i="1" spc="-10" dirty="0" smtClean="0"/>
              <a:t>);</a:t>
            </a:r>
          </a:p>
          <a:p>
            <a:pPr marL="87313" algn="just">
              <a:lnSpc>
                <a:spcPct val="102000"/>
              </a:lnSpc>
              <a:buFont typeface="Arial" pitchFamily="34" charset="0"/>
              <a:buChar char="•"/>
            </a:pPr>
            <a:r>
              <a:rPr lang="hu-HU" sz="1000" i="1" spc="-10" dirty="0"/>
              <a:t> </a:t>
            </a:r>
            <a:r>
              <a:rPr lang="hu-HU" sz="1000" spc="-10" dirty="0" err="1" smtClean="0"/>
              <a:t>Greater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Pasque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Flower</a:t>
            </a:r>
            <a:r>
              <a:rPr lang="hu-HU" sz="1000" spc="-10" dirty="0" smtClean="0"/>
              <a:t> </a:t>
            </a:r>
            <a:r>
              <a:rPr lang="hu-HU" sz="1000" i="1" spc="-10" dirty="0" smtClean="0"/>
              <a:t>(</a:t>
            </a:r>
            <a:r>
              <a:rPr lang="hu-HU" sz="1000" i="1" spc="-10" dirty="0" err="1" smtClean="0"/>
              <a:t>Pulsatilla</a:t>
            </a:r>
            <a:r>
              <a:rPr lang="hu-HU" sz="1000" i="1" spc="-10" dirty="0" smtClean="0"/>
              <a:t> </a:t>
            </a:r>
            <a:r>
              <a:rPr lang="hu-HU" sz="1000" i="1" spc="-10" dirty="0" err="1" smtClean="0"/>
              <a:t>grandis</a:t>
            </a:r>
            <a:r>
              <a:rPr lang="hu-HU" sz="1000" i="1" spc="-10" dirty="0" smtClean="0"/>
              <a:t>) </a:t>
            </a:r>
            <a:r>
              <a:rPr lang="hu-HU" sz="1000" spc="-10" dirty="0" smtClean="0"/>
              <a:t>etc.</a:t>
            </a:r>
            <a:endParaRPr lang="en-US" sz="1000" spc="-10" dirty="0" smtClean="0"/>
          </a:p>
        </p:txBody>
      </p:sp>
      <p:pic>
        <p:nvPicPr>
          <p:cNvPr id="5" name="Kép 4" descr="baradla_denevér_á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2924944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Kép 1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697573" y="692698"/>
            <a:ext cx="1834867" cy="115212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" name="Szövegdoboz 6"/>
          <p:cNvSpPr txBox="1"/>
          <p:nvPr/>
        </p:nvSpPr>
        <p:spPr>
          <a:xfrm>
            <a:off x="6372200" y="2042264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100" b="1" dirty="0" smtClean="0"/>
              <a:t>Aggtelek</a:t>
            </a:r>
          </a:p>
          <a:p>
            <a:pPr algn="ctr"/>
            <a:r>
              <a:rPr lang="hu-HU" sz="2100" b="1" dirty="0" err="1" smtClean="0"/>
              <a:t>Biosphere</a:t>
            </a:r>
            <a:r>
              <a:rPr lang="hu-HU" sz="2100" b="1" dirty="0" smtClean="0"/>
              <a:t> </a:t>
            </a:r>
            <a:r>
              <a:rPr lang="hu-HU" sz="2100" b="1" dirty="0" err="1" smtClean="0"/>
              <a:t>Reserve</a:t>
            </a:r>
            <a:endParaRPr lang="hu-HU" sz="2100" b="1" dirty="0"/>
          </a:p>
        </p:txBody>
      </p:sp>
      <p:sp>
        <p:nvSpPr>
          <p:cNvPr id="8" name="Szövegdoboz 7"/>
          <p:cNvSpPr txBox="1"/>
          <p:nvPr/>
        </p:nvSpPr>
        <p:spPr>
          <a:xfrm>
            <a:off x="6372200" y="4957718"/>
            <a:ext cx="2448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smtClean="0"/>
              <a:t>2013</a:t>
            </a:r>
            <a:endParaRPr lang="hu-HU" sz="2000" b="1" dirty="0"/>
          </a:p>
        </p:txBody>
      </p:sp>
      <p:pic>
        <p:nvPicPr>
          <p:cNvPr id="9" name="Picture 3" descr="D:\Home\LOGÓK\AGGTELKI NEMZETI PARK LOGO.bmp"/>
          <p:cNvPicPr>
            <a:picLocks noChangeAspect="1" noChangeArrowheads="1"/>
          </p:cNvPicPr>
          <p:nvPr/>
        </p:nvPicPr>
        <p:blipFill>
          <a:blip r:embed="rId7" cstate="screen"/>
          <a:srcRect l="6667" t="6667" r="6667" b="6667"/>
          <a:stretch>
            <a:fillRect/>
          </a:stretch>
        </p:blipFill>
        <p:spPr bwMode="auto">
          <a:xfrm>
            <a:off x="6732238" y="5517232"/>
            <a:ext cx="792088" cy="792088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0" name="Picture 4" descr="D:\Home\LOGÓK\kocsag_f-nagy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740350" y="5517232"/>
            <a:ext cx="792090" cy="792088"/>
          </a:xfrm>
          <a:prstGeom prst="ellipse">
            <a:avLst/>
          </a:prstGeom>
          <a:noFill/>
        </p:spPr>
      </p:pic>
      <p:sp>
        <p:nvSpPr>
          <p:cNvPr id="25" name="Téglalap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7" name="Egyenes összekötő 26"/>
          <p:cNvCxnSpPr/>
          <p:nvPr/>
        </p:nvCxnSpPr>
        <p:spPr>
          <a:xfrm flipV="1">
            <a:off x="3059832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27"/>
          <p:cNvCxnSpPr/>
          <p:nvPr/>
        </p:nvCxnSpPr>
        <p:spPr>
          <a:xfrm flipV="1">
            <a:off x="6084168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gyenes összekötő 29"/>
          <p:cNvCxnSpPr/>
          <p:nvPr/>
        </p:nvCxnSpPr>
        <p:spPr>
          <a:xfrm flipV="1">
            <a:off x="608416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zövegdoboz 18"/>
          <p:cNvSpPr txBox="1"/>
          <p:nvPr/>
        </p:nvSpPr>
        <p:spPr>
          <a:xfrm>
            <a:off x="66674" y="3543379"/>
            <a:ext cx="2962275" cy="1846659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Zoological values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outstanding diversity of species in the area due to its geological location;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500 species live p</a:t>
            </a:r>
            <a:r>
              <a:rPr lang="hu-HU" sz="1000" dirty="0" smtClean="0"/>
              <a:t>e</a:t>
            </a:r>
            <a:r>
              <a:rPr lang="en-US" sz="1000" dirty="0" err="1" smtClean="0"/>
              <a:t>rmanently</a:t>
            </a:r>
            <a:r>
              <a:rPr lang="en-US" sz="1000" dirty="0" smtClean="0"/>
              <a:t> o</a:t>
            </a:r>
            <a:r>
              <a:rPr lang="hu-HU" sz="1000" dirty="0" smtClean="0"/>
              <a:t>r</a:t>
            </a:r>
            <a:r>
              <a:rPr lang="en-US" sz="1000" dirty="0" smtClean="0"/>
              <a:t> temporarily in the caves, several of them can only be found here;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28 bat species (though not every bat species are cave-dwelling);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 extremely rich butterfly and </a:t>
            </a:r>
            <a:r>
              <a:rPr lang="en-US" sz="1000" dirty="0" err="1" smtClean="0"/>
              <a:t>mollusc</a:t>
            </a:r>
            <a:r>
              <a:rPr lang="en-US" sz="1000" dirty="0" smtClean="0"/>
              <a:t> fauna;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spc="-10" dirty="0" smtClean="0"/>
              <a:t> many endangered amphibians and reptiles living in and around the ponds (</a:t>
            </a:r>
            <a:r>
              <a:rPr lang="hu-HU" sz="1000" spc="-10" dirty="0" err="1" smtClean="0"/>
              <a:t>Fire</a:t>
            </a:r>
            <a:r>
              <a:rPr lang="hu-HU" sz="1000" spc="-10" dirty="0" smtClean="0"/>
              <a:t> </a:t>
            </a:r>
            <a:r>
              <a:rPr lang="en-US" sz="1000" spc="-10" dirty="0" err="1" smtClean="0"/>
              <a:t>Salamand</a:t>
            </a:r>
            <a:r>
              <a:rPr lang="hu-HU" sz="1000" spc="-10" dirty="0" err="1" smtClean="0"/>
              <a:t>er</a:t>
            </a:r>
            <a:r>
              <a:rPr lang="en-US" sz="1000" spc="-10" dirty="0" smtClean="0"/>
              <a:t>, </a:t>
            </a:r>
            <a:r>
              <a:rPr lang="hu-HU" sz="1000" spc="-10" dirty="0"/>
              <a:t>n</a:t>
            </a:r>
            <a:r>
              <a:rPr lang="en-US" sz="1000" spc="-10" dirty="0" err="1" smtClean="0"/>
              <a:t>ewt</a:t>
            </a:r>
            <a:r>
              <a:rPr lang="hu-HU" sz="1000" spc="-10" dirty="0" smtClean="0"/>
              <a:t>s</a:t>
            </a:r>
            <a:r>
              <a:rPr lang="en-US" sz="1000" spc="-10" dirty="0" smtClean="0"/>
              <a:t>, </a:t>
            </a:r>
            <a:r>
              <a:rPr lang="hu-HU" sz="1000" spc="-10" dirty="0" smtClean="0"/>
              <a:t>f</a:t>
            </a:r>
            <a:r>
              <a:rPr lang="en-US" sz="1000" spc="-10" dirty="0" err="1" smtClean="0"/>
              <a:t>rogs</a:t>
            </a:r>
            <a:r>
              <a:rPr lang="en-US" sz="1000" spc="-10" dirty="0" smtClean="0"/>
              <a:t>);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hu-HU" sz="1000" dirty="0" smtClean="0"/>
              <a:t> </a:t>
            </a:r>
            <a:r>
              <a:rPr lang="hu-HU" sz="1000" dirty="0" err="1" smtClean="0"/>
              <a:t>large</a:t>
            </a:r>
            <a:r>
              <a:rPr lang="hu-HU" sz="1000" dirty="0" smtClean="0"/>
              <a:t> </a:t>
            </a:r>
            <a:r>
              <a:rPr lang="hu-HU" sz="1000" dirty="0" err="1" smtClean="0"/>
              <a:t>carnivores</a:t>
            </a:r>
            <a:r>
              <a:rPr lang="hu-HU" sz="1000" dirty="0" smtClean="0"/>
              <a:t> </a:t>
            </a:r>
            <a:r>
              <a:rPr lang="en-US" sz="1000" dirty="0" smtClean="0"/>
              <a:t>(European Lynx, Wolf).</a:t>
            </a:r>
          </a:p>
        </p:txBody>
      </p:sp>
      <p:sp>
        <p:nvSpPr>
          <p:cNvPr id="22" name="Szövegdoboz 21"/>
          <p:cNvSpPr txBox="1"/>
          <p:nvPr/>
        </p:nvSpPr>
        <p:spPr>
          <a:xfrm>
            <a:off x="3106874" y="6413589"/>
            <a:ext cx="2930252" cy="338554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 smtClean="0"/>
              <a:t>Photos by:</a:t>
            </a:r>
            <a:r>
              <a:rPr lang="en-US" sz="800" dirty="0" smtClean="0"/>
              <a:t> Ádám, </a:t>
            </a:r>
            <a:r>
              <a:rPr lang="en-US" sz="800" dirty="0" err="1" smtClean="0"/>
              <a:t>Sz</a:t>
            </a:r>
            <a:r>
              <a:rPr lang="en-US" sz="800" dirty="0" smtClean="0"/>
              <a:t>.; Bakó, B.; Boldogh, S.; Farkas, R.;  Farkas, T.;  Gruber, P.; Huber, A.; Malatinszky, Á.; </a:t>
            </a:r>
            <a:r>
              <a:rPr lang="hu-HU" sz="800" dirty="0" smtClean="0"/>
              <a:t>Orbán, Z.; </a:t>
            </a:r>
            <a:r>
              <a:rPr lang="en-US" sz="800" dirty="0" err="1" smtClean="0"/>
              <a:t>Virók</a:t>
            </a:r>
            <a:r>
              <a:rPr lang="en-US" sz="800" dirty="0" smtClean="0"/>
              <a:t>, V.</a:t>
            </a:r>
            <a:endParaRPr lang="en-US" sz="800" dirty="0"/>
          </a:p>
        </p:txBody>
      </p:sp>
      <p:cxnSp>
        <p:nvCxnSpPr>
          <p:cNvPr id="43" name="Egyenes összekötő 42"/>
          <p:cNvCxnSpPr/>
          <p:nvPr/>
        </p:nvCxnSpPr>
        <p:spPr>
          <a:xfrm flipV="1">
            <a:off x="3059832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66026" y="1828800"/>
            <a:ext cx="1225199" cy="22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sp>
        <p:nvSpPr>
          <p:cNvPr id="57" name="Lekerekített téglalap 56"/>
          <p:cNvSpPr/>
          <p:nvPr/>
        </p:nvSpPr>
        <p:spPr>
          <a:xfrm>
            <a:off x="4857750" y="152400"/>
            <a:ext cx="1038225" cy="400050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9" name="Szövegdoboz 58"/>
          <p:cNvSpPr txBox="1"/>
          <p:nvPr/>
        </p:nvSpPr>
        <p:spPr>
          <a:xfrm>
            <a:off x="3097349" y="2307736"/>
            <a:ext cx="2930252" cy="4046942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98000"/>
              </a:lnSpc>
            </a:pPr>
            <a:r>
              <a:rPr lang="en-US" sz="1400" b="1" dirty="0" smtClean="0"/>
              <a:t>More information and contacts</a:t>
            </a:r>
          </a:p>
          <a:p>
            <a:pPr algn="ctr">
              <a:lnSpc>
                <a:spcPct val="98000"/>
              </a:lnSpc>
              <a:spcBef>
                <a:spcPts val="600"/>
              </a:spcBef>
            </a:pPr>
            <a:r>
              <a:rPr lang="en-US" sz="1000" b="1" dirty="0" err="1" smtClean="0"/>
              <a:t>Aggtelek</a:t>
            </a:r>
            <a:r>
              <a:rPr lang="en-US" sz="1000" b="1" dirty="0" smtClean="0"/>
              <a:t> National Park Directorate</a:t>
            </a:r>
            <a:r>
              <a:rPr lang="en-US" sz="1000" dirty="0" smtClean="0"/>
              <a:t> </a:t>
            </a:r>
            <a:br>
              <a:rPr lang="en-US" sz="1000" dirty="0" smtClean="0"/>
            </a:br>
            <a:r>
              <a:rPr lang="en-US" sz="1000" dirty="0" smtClean="0"/>
              <a:t>HU-3758 </a:t>
            </a:r>
            <a:r>
              <a:rPr lang="en-US" sz="1000" dirty="0" err="1" smtClean="0"/>
              <a:t>Jósvafő</a:t>
            </a:r>
            <a:r>
              <a:rPr lang="en-US" sz="1000" dirty="0" smtClean="0"/>
              <a:t>, </a:t>
            </a:r>
            <a:r>
              <a:rPr lang="en-US" sz="1000" dirty="0" err="1" smtClean="0"/>
              <a:t>Tengerszem</a:t>
            </a:r>
            <a:r>
              <a:rPr lang="en-US" sz="1000" dirty="0" smtClean="0"/>
              <a:t> </a:t>
            </a:r>
            <a:r>
              <a:rPr lang="en-US" sz="1000" dirty="0" err="1" smtClean="0"/>
              <a:t>oldal</a:t>
            </a:r>
            <a:r>
              <a:rPr lang="en-US" sz="1000" dirty="0" smtClean="0"/>
              <a:t>. 1.</a:t>
            </a:r>
            <a:br>
              <a:rPr lang="en-US" sz="1000" dirty="0" smtClean="0"/>
            </a:br>
            <a:r>
              <a:rPr lang="en-US" sz="1000" dirty="0" err="1" smtClean="0"/>
              <a:t>tel</a:t>
            </a:r>
            <a:r>
              <a:rPr lang="en-US" sz="1000" dirty="0" smtClean="0"/>
              <a:t>: (36) 48-506-000</a:t>
            </a:r>
            <a:br>
              <a:rPr lang="en-US" sz="1000" dirty="0" smtClean="0"/>
            </a:br>
            <a:r>
              <a:rPr lang="en-US" sz="1000" dirty="0" smtClean="0"/>
              <a:t>fax: (36) 48-506-001</a:t>
            </a:r>
            <a:br>
              <a:rPr lang="en-US" sz="1000" dirty="0" smtClean="0"/>
            </a:br>
            <a:r>
              <a:rPr lang="en-US" sz="1000" dirty="0" smtClean="0"/>
              <a:t>e-mail: </a:t>
            </a:r>
            <a:r>
              <a:rPr lang="en-US" sz="1000" dirty="0" smtClean="0">
                <a:hlinkClick r:id="rId10"/>
              </a:rPr>
              <a:t>info.anp@t-online.hu</a:t>
            </a:r>
            <a:endParaRPr lang="en-US" sz="1000" dirty="0" smtClean="0"/>
          </a:p>
          <a:p>
            <a:pPr algn="ctr">
              <a:lnSpc>
                <a:spcPct val="98000"/>
              </a:lnSpc>
              <a:spcBef>
                <a:spcPts val="600"/>
              </a:spcBef>
            </a:pPr>
            <a:r>
              <a:rPr lang="en-US" sz="1000" b="1" dirty="0" smtClean="0"/>
              <a:t>Website: </a:t>
            </a:r>
          </a:p>
          <a:p>
            <a:pPr algn="ctr">
              <a:lnSpc>
                <a:spcPct val="98000"/>
              </a:lnSpc>
            </a:pPr>
            <a:r>
              <a:rPr lang="en-US" sz="1000" dirty="0" smtClean="0">
                <a:hlinkClick r:id="rId11"/>
              </a:rPr>
              <a:t>www.anp.hu</a:t>
            </a:r>
            <a:r>
              <a:rPr lang="en-US" sz="1000" dirty="0" smtClean="0"/>
              <a:t> </a:t>
            </a:r>
          </a:p>
          <a:p>
            <a:pPr algn="ctr">
              <a:lnSpc>
                <a:spcPct val="98000"/>
              </a:lnSpc>
            </a:pPr>
            <a:r>
              <a:rPr lang="en-US" sz="1000" dirty="0" smtClean="0">
                <a:hlinkClick r:id="rId12"/>
              </a:rPr>
              <a:t>anp.nemzetipark.gov.hu</a:t>
            </a:r>
            <a:r>
              <a:rPr lang="en-US" sz="1000" dirty="0" smtClean="0"/>
              <a:t> </a:t>
            </a:r>
          </a:p>
          <a:p>
            <a:pPr algn="ctr">
              <a:lnSpc>
                <a:spcPct val="98000"/>
              </a:lnSpc>
              <a:spcBef>
                <a:spcPts val="600"/>
              </a:spcBef>
            </a:pPr>
            <a:r>
              <a:rPr lang="en-US" sz="1000" b="1" dirty="0" smtClean="0"/>
              <a:t>Office time: </a:t>
            </a:r>
          </a:p>
          <a:p>
            <a:pPr algn="ctr">
              <a:lnSpc>
                <a:spcPct val="98000"/>
              </a:lnSpc>
            </a:pPr>
            <a:r>
              <a:rPr lang="en-US" sz="1000" dirty="0" smtClean="0"/>
              <a:t>Monday-Thursday: 08.00-16.30 </a:t>
            </a:r>
          </a:p>
          <a:p>
            <a:pPr algn="ctr">
              <a:lnSpc>
                <a:spcPct val="98000"/>
              </a:lnSpc>
            </a:pPr>
            <a:r>
              <a:rPr lang="en-US" sz="1000" dirty="0" smtClean="0"/>
              <a:t>Friday: 08.00 -14.00 </a:t>
            </a:r>
            <a:endParaRPr lang="hu-HU" sz="1000" dirty="0" smtClean="0"/>
          </a:p>
          <a:p>
            <a:pPr algn="ctr">
              <a:lnSpc>
                <a:spcPct val="98000"/>
              </a:lnSpc>
              <a:spcBef>
                <a:spcPts val="600"/>
              </a:spcBef>
            </a:pPr>
            <a:r>
              <a:rPr lang="en-US" sz="1000" b="1" dirty="0" smtClean="0"/>
              <a:t>Cave </a:t>
            </a:r>
            <a:r>
              <a:rPr lang="en-US" sz="1000" b="1" dirty="0" smtClean="0"/>
              <a:t>tours:</a:t>
            </a:r>
          </a:p>
          <a:p>
            <a:pPr algn="ctr">
              <a:lnSpc>
                <a:spcPct val="98000"/>
              </a:lnSpc>
            </a:pPr>
            <a:r>
              <a:rPr lang="en-US" sz="1000" dirty="0" smtClean="0"/>
              <a:t>H</a:t>
            </a:r>
            <a:r>
              <a:rPr lang="hu-HU" sz="1000" dirty="0" smtClean="0"/>
              <a:t>U</a:t>
            </a:r>
            <a:r>
              <a:rPr lang="en-US" sz="1000" dirty="0" smtClean="0"/>
              <a:t>-3759 </a:t>
            </a:r>
            <a:r>
              <a:rPr lang="en-US" sz="1000" dirty="0" err="1" smtClean="0"/>
              <a:t>Aggtelek</a:t>
            </a:r>
            <a:r>
              <a:rPr lang="en-US" sz="1000" dirty="0" smtClean="0"/>
              <a:t>, </a:t>
            </a:r>
            <a:r>
              <a:rPr lang="en-US" sz="1000" dirty="0" err="1" smtClean="0"/>
              <a:t>Baradla</a:t>
            </a:r>
            <a:r>
              <a:rPr lang="en-US" sz="1000" dirty="0" smtClean="0"/>
              <a:t> </a:t>
            </a:r>
            <a:r>
              <a:rPr lang="en-US" sz="1000" dirty="0" err="1" smtClean="0"/>
              <a:t>oldal</a:t>
            </a:r>
            <a:r>
              <a:rPr lang="en-US" sz="1000" dirty="0" smtClean="0"/>
              <a:t> 3. </a:t>
            </a:r>
            <a:br>
              <a:rPr lang="en-US" sz="1000" dirty="0" smtClean="0"/>
            </a:br>
            <a:r>
              <a:rPr lang="en-US" sz="1000" dirty="0" smtClean="0"/>
              <a:t>tel.: (36) 48-503-00</a:t>
            </a:r>
            <a:r>
              <a:rPr lang="hu-HU" sz="1000" dirty="0" smtClean="0"/>
              <a:t>0,</a:t>
            </a:r>
            <a:r>
              <a:rPr lang="en-US" sz="1000" dirty="0" smtClean="0"/>
              <a:t> (36) 48-503-00</a:t>
            </a:r>
            <a:r>
              <a:rPr lang="hu-HU" sz="1000" dirty="0" smtClean="0"/>
              <a:t>1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>e-mail: </a:t>
            </a:r>
            <a:r>
              <a:rPr lang="en-US" sz="1000" dirty="0" smtClean="0">
                <a:hlinkClick r:id="rId13"/>
              </a:rPr>
              <a:t>aggtelek@tourinform.hu</a:t>
            </a:r>
            <a:endParaRPr lang="en-US" sz="1000" dirty="0" smtClean="0"/>
          </a:p>
          <a:p>
            <a:pPr algn="ctr">
              <a:lnSpc>
                <a:spcPct val="98000"/>
              </a:lnSpc>
              <a:spcBef>
                <a:spcPts val="600"/>
              </a:spcBef>
            </a:pPr>
            <a:r>
              <a:rPr lang="en-US" sz="1000" b="1" dirty="0" smtClean="0"/>
              <a:t>Open: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>1</a:t>
            </a:r>
            <a:r>
              <a:rPr lang="hu-HU" sz="1000" dirty="0" smtClean="0"/>
              <a:t> November</a:t>
            </a:r>
            <a:r>
              <a:rPr lang="en-US" sz="1000" dirty="0" smtClean="0"/>
              <a:t> </a:t>
            </a:r>
            <a:r>
              <a:rPr lang="hu-HU" sz="1000" dirty="0" smtClean="0"/>
              <a:t>– 31</a:t>
            </a:r>
            <a:r>
              <a:rPr lang="en-US" sz="1000" dirty="0" smtClean="0"/>
              <a:t> </a:t>
            </a:r>
            <a:r>
              <a:rPr lang="hu-HU" sz="1000" dirty="0" err="1" smtClean="0"/>
              <a:t>March</a:t>
            </a:r>
            <a:r>
              <a:rPr lang="hu-HU" sz="1000" dirty="0" smtClean="0"/>
              <a:t>:</a:t>
            </a:r>
            <a:r>
              <a:rPr lang="en-US" sz="1000" dirty="0" smtClean="0"/>
              <a:t> 08.00-1</a:t>
            </a:r>
            <a:r>
              <a:rPr lang="hu-HU" sz="1000" dirty="0" smtClean="0"/>
              <a:t>6</a:t>
            </a:r>
            <a:r>
              <a:rPr lang="en-US" sz="1000" dirty="0" smtClean="0"/>
              <a:t>.00</a:t>
            </a:r>
            <a:br>
              <a:rPr lang="en-US" sz="1000" dirty="0" smtClean="0"/>
            </a:br>
            <a:r>
              <a:rPr lang="hu-HU" sz="1000" dirty="0" smtClean="0"/>
              <a:t>1 </a:t>
            </a:r>
            <a:r>
              <a:rPr lang="hu-HU" sz="1000" dirty="0" err="1" smtClean="0"/>
              <a:t>April</a:t>
            </a:r>
            <a:r>
              <a:rPr lang="hu-HU" sz="1000" dirty="0" smtClean="0"/>
              <a:t> – 31 May  and 1 </a:t>
            </a:r>
            <a:r>
              <a:rPr lang="hu-HU" sz="1000" dirty="0" err="1" smtClean="0"/>
              <a:t>Sept</a:t>
            </a:r>
            <a:r>
              <a:rPr lang="hu-HU" sz="1000" dirty="0" smtClean="0"/>
              <a:t>. – 31 </a:t>
            </a:r>
            <a:r>
              <a:rPr lang="hu-HU" sz="1000" dirty="0" err="1" smtClean="0"/>
              <a:t>Oct</a:t>
            </a:r>
            <a:r>
              <a:rPr lang="hu-HU" sz="1000" dirty="0" smtClean="0"/>
              <a:t>.:</a:t>
            </a:r>
            <a:r>
              <a:rPr lang="en-US" sz="1000" dirty="0" smtClean="0"/>
              <a:t> 08.00-1</a:t>
            </a:r>
            <a:r>
              <a:rPr lang="hu-HU" sz="1000" dirty="0" smtClean="0"/>
              <a:t>7</a:t>
            </a:r>
            <a:r>
              <a:rPr lang="en-US" sz="1000" dirty="0" smtClean="0"/>
              <a:t>.00</a:t>
            </a:r>
            <a:endParaRPr lang="hu-HU" sz="1000" dirty="0" smtClean="0"/>
          </a:p>
          <a:p>
            <a:pPr algn="ctr">
              <a:lnSpc>
                <a:spcPct val="98000"/>
              </a:lnSpc>
            </a:pPr>
            <a:r>
              <a:rPr lang="hu-HU" sz="1000" dirty="0"/>
              <a:t>1 </a:t>
            </a:r>
            <a:r>
              <a:rPr lang="hu-HU" sz="1000" dirty="0" err="1"/>
              <a:t>June</a:t>
            </a:r>
            <a:r>
              <a:rPr lang="hu-HU" sz="1000" dirty="0"/>
              <a:t> – 31 August: 8.00-18.00</a:t>
            </a:r>
            <a:endParaRPr lang="en-US" sz="1000" dirty="0"/>
          </a:p>
          <a:p>
            <a:pPr algn="ctr">
              <a:lnSpc>
                <a:spcPct val="98000"/>
              </a:lnSpc>
              <a:spcBef>
                <a:spcPts val="600"/>
              </a:spcBef>
            </a:pPr>
            <a:r>
              <a:rPr lang="en-US" sz="1000" b="1" dirty="0" smtClean="0"/>
              <a:t>Official website of</a:t>
            </a:r>
          </a:p>
          <a:p>
            <a:pPr algn="ctr">
              <a:lnSpc>
                <a:spcPct val="98000"/>
              </a:lnSpc>
            </a:pPr>
            <a:r>
              <a:rPr lang="en-US" sz="1000" b="1" dirty="0" smtClean="0"/>
              <a:t>Hungarian Nature Conservation:</a:t>
            </a:r>
          </a:p>
          <a:p>
            <a:pPr algn="ctr">
              <a:lnSpc>
                <a:spcPct val="98000"/>
              </a:lnSpc>
            </a:pPr>
            <a:r>
              <a:rPr lang="en-US" sz="1000" dirty="0" smtClean="0">
                <a:hlinkClick r:id="rId14"/>
              </a:rPr>
              <a:t>www.termeszetvedelem.hu</a:t>
            </a:r>
            <a:endParaRPr lang="en-US" sz="1000" b="1" dirty="0"/>
          </a:p>
        </p:txBody>
      </p:sp>
      <p:pic>
        <p:nvPicPr>
          <p:cNvPr id="60" name="Picture 4" descr="D:\Home\LOGÓK\kocsag_f-nagy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240755" y="1735808"/>
            <a:ext cx="273969" cy="273968"/>
          </a:xfrm>
          <a:prstGeom prst="ellipse">
            <a:avLst/>
          </a:prstGeom>
          <a:noFill/>
        </p:spPr>
      </p:pic>
      <p:pic>
        <p:nvPicPr>
          <p:cNvPr id="44" name="Kép 43" descr="060520_024.JPG"/>
          <p:cNvPicPr>
            <a:picLocks noChangeAspect="1"/>
          </p:cNvPicPr>
          <p:nvPr/>
        </p:nvPicPr>
        <p:blipFill>
          <a:blip r:embed="rId15" cstate="print"/>
          <a:srcRect t="10471" b="27643"/>
          <a:stretch>
            <a:fillRect/>
          </a:stretch>
        </p:blipFill>
        <p:spPr>
          <a:xfrm>
            <a:off x="937277" y="2844607"/>
            <a:ext cx="696194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" name="Kép 45" descr="060607_032.JPG"/>
          <p:cNvPicPr>
            <a:picLocks noChangeAspect="1"/>
          </p:cNvPicPr>
          <p:nvPr/>
        </p:nvPicPr>
        <p:blipFill>
          <a:blip r:embed="rId16" cstate="print"/>
          <a:srcRect t="8948" r="11503" b="29990"/>
          <a:stretch>
            <a:fillRect/>
          </a:stretch>
        </p:blipFill>
        <p:spPr>
          <a:xfrm>
            <a:off x="1667265" y="2844606"/>
            <a:ext cx="702725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" name="Kép 55" descr="060704_013.JPG"/>
          <p:cNvPicPr>
            <a:picLocks noChangeAspect="1"/>
          </p:cNvPicPr>
          <p:nvPr/>
        </p:nvPicPr>
        <p:blipFill>
          <a:blip r:embed="rId17" cstate="print"/>
          <a:srcRect l="8091" t="7417" r="20739" b="9744"/>
          <a:stretch>
            <a:fillRect/>
          </a:stretch>
        </p:blipFill>
        <p:spPr>
          <a:xfrm>
            <a:off x="68829" y="2847064"/>
            <a:ext cx="83730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" name="Kép 60" descr="110330_001.JPG"/>
          <p:cNvPicPr>
            <a:picLocks noChangeAspect="1"/>
          </p:cNvPicPr>
          <p:nvPr/>
        </p:nvPicPr>
        <p:blipFill>
          <a:blip r:embed="rId18" cstate="print"/>
          <a:srcRect l="4644"/>
          <a:stretch>
            <a:fillRect/>
          </a:stretch>
        </p:blipFill>
        <p:spPr>
          <a:xfrm>
            <a:off x="2409526" y="2845766"/>
            <a:ext cx="591244" cy="932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7" name="Kép 66" descr="DSCF6164.JPG"/>
          <p:cNvPicPr>
            <a:picLocks noChangeAspect="1"/>
          </p:cNvPicPr>
          <p:nvPr/>
        </p:nvPicPr>
        <p:blipFill>
          <a:blip r:embed="rId19" cstate="print"/>
          <a:srcRect t="7164"/>
          <a:stretch>
            <a:fillRect/>
          </a:stretch>
        </p:blipFill>
        <p:spPr>
          <a:xfrm>
            <a:off x="81009" y="6169795"/>
            <a:ext cx="864000" cy="601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8" name="Kép 67" descr="memarginatus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77005" y="5451711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Kép 68" descr="P1060346.jpg"/>
          <p:cNvPicPr>
            <a:picLocks noChangeAspect="1"/>
          </p:cNvPicPr>
          <p:nvPr/>
        </p:nvPicPr>
        <p:blipFill>
          <a:blip r:embed="rId21" cstate="print"/>
          <a:srcRect l="15579" t="11930" r="2000" b="13965"/>
          <a:stretch>
            <a:fillRect/>
          </a:stretch>
        </p:blipFill>
        <p:spPr>
          <a:xfrm>
            <a:off x="1029902" y="5457523"/>
            <a:ext cx="960955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" name="Kép 70" descr="vakaszka.jpg"/>
          <p:cNvPicPr>
            <a:picLocks noChangeAspect="1"/>
          </p:cNvPicPr>
          <p:nvPr/>
        </p:nvPicPr>
        <p:blipFill>
          <a:blip r:embed="rId22" cstate="print"/>
          <a:srcRect t="11355"/>
          <a:stretch>
            <a:fillRect/>
          </a:stretch>
        </p:blipFill>
        <p:spPr>
          <a:xfrm>
            <a:off x="1035117" y="6169794"/>
            <a:ext cx="958678" cy="609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2" name="Kép 71" descr="2009_07230111.JPG"/>
          <p:cNvPicPr>
            <a:picLocks noChangeAspect="1"/>
          </p:cNvPicPr>
          <p:nvPr/>
        </p:nvPicPr>
        <p:blipFill>
          <a:blip r:embed="rId23" cstate="print"/>
          <a:srcRect l="18737" t="19659" r="16534" b="19811"/>
          <a:stretch>
            <a:fillRect/>
          </a:stretch>
        </p:blipFill>
        <p:spPr>
          <a:xfrm>
            <a:off x="2088684" y="6171500"/>
            <a:ext cx="867476" cy="60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Kép 57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8" t="19533" b="24448"/>
          <a:stretch/>
        </p:blipFill>
        <p:spPr>
          <a:xfrm>
            <a:off x="2081983" y="5460947"/>
            <a:ext cx="88341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Kép 2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0"/>
          <a:stretch/>
        </p:blipFill>
        <p:spPr>
          <a:xfrm>
            <a:off x="2333660" y="91323"/>
            <a:ext cx="655289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Kép 10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036"/>
          <a:stretch/>
        </p:blipFill>
        <p:spPr>
          <a:xfrm>
            <a:off x="1336847" y="95619"/>
            <a:ext cx="954737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Kép 11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75"/>
          <a:stretch/>
        </p:blipFill>
        <p:spPr>
          <a:xfrm>
            <a:off x="815485" y="95619"/>
            <a:ext cx="479125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Kép 12"/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0" t="12887" b="23327"/>
          <a:stretch/>
        </p:blipFill>
        <p:spPr>
          <a:xfrm>
            <a:off x="66674" y="96754"/>
            <a:ext cx="70196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Kép 41" descr="AB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4829" y="88569"/>
            <a:ext cx="5985317" cy="4235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églalap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7" name="Egyenes összekötő 26"/>
          <p:cNvCxnSpPr/>
          <p:nvPr/>
        </p:nvCxnSpPr>
        <p:spPr>
          <a:xfrm flipV="1">
            <a:off x="3059832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27"/>
          <p:cNvCxnSpPr/>
          <p:nvPr/>
        </p:nvCxnSpPr>
        <p:spPr>
          <a:xfrm flipV="1">
            <a:off x="6084168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gyenes összekötő 28"/>
          <p:cNvCxnSpPr/>
          <p:nvPr/>
        </p:nvCxnSpPr>
        <p:spPr>
          <a:xfrm flipV="1">
            <a:off x="308932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zövegdoboz 13"/>
          <p:cNvSpPr txBox="1"/>
          <p:nvPr/>
        </p:nvSpPr>
        <p:spPr>
          <a:xfrm>
            <a:off x="66368" y="1647135"/>
            <a:ext cx="2961968" cy="153888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What is a biosphere reserve</a:t>
            </a:r>
            <a:r>
              <a:rPr lang="hu-HU" sz="1400" b="1" dirty="0" smtClean="0"/>
              <a:t> (BR)</a:t>
            </a:r>
            <a:r>
              <a:rPr lang="en-US" sz="1400" b="1" dirty="0" smtClean="0"/>
              <a:t>?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Biosphere reserves are areas with both natural and cultural values.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spc="-10" dirty="0" smtClean="0"/>
              <a:t> The aim of their establishment was to conserve biological diversity, promote sustainable development and serve areas for research and education.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biosphere reserves are nominated by the national governments then approved by the UNESCO. </a:t>
            </a:r>
          </a:p>
          <a:p>
            <a:pPr algn="just">
              <a:buFont typeface="Arial" pitchFamily="34" charset="0"/>
              <a:buChar char="•"/>
            </a:pPr>
            <a:r>
              <a:rPr lang="hu-HU" sz="1000" dirty="0" smtClean="0"/>
              <a:t> B</a:t>
            </a:r>
            <a:r>
              <a:rPr lang="en-US" sz="1000" dirty="0" err="1" smtClean="0"/>
              <a:t>iosphere</a:t>
            </a:r>
            <a:r>
              <a:rPr lang="en-US" sz="1000" dirty="0" smtClean="0"/>
              <a:t> reserves form a World Network.</a:t>
            </a:r>
          </a:p>
        </p:txBody>
      </p:sp>
      <p:sp>
        <p:nvSpPr>
          <p:cNvPr id="15" name="Szövegdoboz 14"/>
          <p:cNvSpPr txBox="1"/>
          <p:nvPr/>
        </p:nvSpPr>
        <p:spPr>
          <a:xfrm>
            <a:off x="66366" y="64025"/>
            <a:ext cx="2961969" cy="1535805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1400" b="1" dirty="0" smtClean="0"/>
              <a:t>UNESCO’s Man and the Biosphere Program (MAB)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MAB Program was launched in the early 1970s.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It is an intergovernmental scientific program of the UNESCO aiming to improve relationship between people and nature.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original concept was revised in 1995 with its adoption of the Statutory Framework and the Seville Strategy for Biosphere Reserves.</a:t>
            </a:r>
            <a:endParaRPr lang="en-US" sz="1000" dirty="0"/>
          </a:p>
        </p:txBody>
      </p:sp>
      <p:sp>
        <p:nvSpPr>
          <p:cNvPr id="17" name="Szövegdoboz 16"/>
          <p:cNvSpPr txBox="1"/>
          <p:nvPr/>
        </p:nvSpPr>
        <p:spPr>
          <a:xfrm>
            <a:off x="68824" y="3234651"/>
            <a:ext cx="2959512" cy="181434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hu-HU" sz="1400" b="1" dirty="0" err="1" smtClean="0"/>
              <a:t>BRs</a:t>
            </a:r>
            <a:r>
              <a:rPr lang="en-US" sz="1400" b="1" dirty="0" smtClean="0"/>
              <a:t> </a:t>
            </a:r>
            <a:r>
              <a:rPr lang="hu-HU" sz="1400" b="1" dirty="0" err="1" smtClean="0"/>
              <a:t>are</a:t>
            </a:r>
            <a:r>
              <a:rPr lang="en-US" sz="1400" b="1" dirty="0" smtClean="0"/>
              <a:t> intended to </a:t>
            </a:r>
            <a:r>
              <a:rPr lang="en-US" sz="1400" b="1" dirty="0" err="1" smtClean="0"/>
              <a:t>fulfil</a:t>
            </a:r>
            <a:r>
              <a:rPr lang="en-US" sz="1400" b="1" dirty="0" smtClean="0"/>
              <a:t> 3 functions:</a:t>
            </a:r>
          </a:p>
          <a:p>
            <a:r>
              <a:rPr lang="en-US" sz="1000" b="1" dirty="0" smtClean="0"/>
              <a:t>Conservation function:</a:t>
            </a:r>
          </a:p>
          <a:p>
            <a:pPr marL="180975" indent="-95250" algn="just">
              <a:buFont typeface="Arial" pitchFamily="34" charset="0"/>
              <a:buChar char="•"/>
            </a:pPr>
            <a:r>
              <a:rPr lang="en-US" sz="1000" dirty="0" smtClean="0"/>
              <a:t>contribute </a:t>
            </a:r>
            <a:r>
              <a:rPr lang="hu-HU" sz="1000" dirty="0" err="1" smtClean="0"/>
              <a:t>to</a:t>
            </a:r>
            <a:r>
              <a:rPr lang="hu-HU" sz="1000" dirty="0" smtClean="0"/>
              <a:t> </a:t>
            </a:r>
            <a:r>
              <a:rPr lang="en-US" sz="1000" dirty="0" smtClean="0"/>
              <a:t>the </a:t>
            </a:r>
            <a:r>
              <a:rPr lang="en-US" sz="1000" dirty="0"/>
              <a:t>conservation </a:t>
            </a:r>
            <a:r>
              <a:rPr lang="en-US" sz="1000" dirty="0" smtClean="0"/>
              <a:t>of</a:t>
            </a:r>
            <a:r>
              <a:rPr lang="hu-HU" sz="1000" dirty="0" smtClean="0"/>
              <a:t> </a:t>
            </a:r>
            <a:r>
              <a:rPr lang="hu-HU" sz="1000" dirty="0" err="1" smtClean="0"/>
              <a:t>rare</a:t>
            </a:r>
            <a:r>
              <a:rPr lang="en-US" sz="1000" dirty="0" smtClean="0"/>
              <a:t> species, </a:t>
            </a:r>
            <a:r>
              <a:rPr lang="hu-HU" sz="1000" dirty="0" err="1" smtClean="0"/>
              <a:t>selected</a:t>
            </a:r>
            <a:r>
              <a:rPr lang="hu-HU" sz="1000" dirty="0" smtClean="0"/>
              <a:t> </a:t>
            </a:r>
            <a:r>
              <a:rPr lang="en-US" sz="1000" dirty="0" smtClean="0"/>
              <a:t>ecosystems and landscapes</a:t>
            </a:r>
          </a:p>
          <a:p>
            <a:r>
              <a:rPr lang="en-US" sz="1000" b="1" dirty="0" smtClean="0"/>
              <a:t>Development </a:t>
            </a:r>
            <a:r>
              <a:rPr lang="en-US" sz="1000" b="1" dirty="0"/>
              <a:t>function: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5725"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hu-HU" sz="1000" dirty="0" smtClean="0"/>
              <a:t> </a:t>
            </a:r>
            <a:r>
              <a:rPr lang="en-US" sz="1000" dirty="0" smtClean="0"/>
              <a:t>support people living/working in the area</a:t>
            </a:r>
          </a:p>
          <a:p>
            <a:pPr marL="180975" indent="-95250" algn="just">
              <a:buFont typeface="Arial" pitchFamily="34" charset="0"/>
              <a:buChar char="•"/>
            </a:pPr>
            <a:r>
              <a:rPr lang="en-US" sz="1000" dirty="0" smtClean="0"/>
              <a:t>foster economic and social development that is ecologically sustainable</a:t>
            </a:r>
          </a:p>
          <a:p>
            <a:r>
              <a:rPr lang="en-US" sz="1000" b="1" dirty="0" smtClean="0"/>
              <a:t>Education </a:t>
            </a:r>
            <a:r>
              <a:rPr lang="en-US" sz="1000" b="1" dirty="0"/>
              <a:t>and logistic support function:</a:t>
            </a:r>
            <a:r>
              <a:rPr lang="en-US" sz="1000" dirty="0"/>
              <a:t> </a:t>
            </a:r>
            <a:endParaRPr lang="en-US" sz="1000" dirty="0" smtClean="0"/>
          </a:p>
          <a:p>
            <a:pPr marL="180975" indent="-95250">
              <a:buFont typeface="Arial" pitchFamily="34" charset="0"/>
              <a:buChar char="•"/>
            </a:pPr>
            <a:r>
              <a:rPr lang="en-US" sz="1000" dirty="0" smtClean="0"/>
              <a:t>support </a:t>
            </a:r>
            <a:r>
              <a:rPr lang="en-US" sz="1000" dirty="0"/>
              <a:t>environmental education, </a:t>
            </a:r>
            <a:r>
              <a:rPr lang="en-US" sz="1000" dirty="0" smtClean="0"/>
              <a:t>training, research </a:t>
            </a:r>
            <a:r>
              <a:rPr lang="en-US" sz="1000" dirty="0"/>
              <a:t>and </a:t>
            </a:r>
            <a:r>
              <a:rPr lang="en-US" sz="1000" dirty="0" smtClean="0"/>
              <a:t>monitoring</a:t>
            </a:r>
            <a:endParaRPr lang="en-US" sz="1000" b="1" dirty="0"/>
          </a:p>
        </p:txBody>
      </p:sp>
      <p:sp>
        <p:nvSpPr>
          <p:cNvPr id="18" name="Szövegdoboz 17"/>
          <p:cNvSpPr txBox="1"/>
          <p:nvPr/>
        </p:nvSpPr>
        <p:spPr>
          <a:xfrm>
            <a:off x="66368" y="5102508"/>
            <a:ext cx="2961968" cy="1692771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Hungarian biosphere reserves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Hungary </a:t>
            </a:r>
            <a:r>
              <a:rPr lang="en-US" sz="1000" dirty="0"/>
              <a:t>as an UNESCO member state joined the MAB program in 1970s as one of the first countries</a:t>
            </a:r>
            <a:r>
              <a:rPr lang="en-US" sz="1000" dirty="0" smtClean="0"/>
              <a:t>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Hungary has </a:t>
            </a:r>
            <a:r>
              <a:rPr lang="en-US" sz="1000" b="1" dirty="0" smtClean="0"/>
              <a:t>6</a:t>
            </a:r>
            <a:r>
              <a:rPr lang="en-US" sz="1000" dirty="0" smtClean="0"/>
              <a:t> biosphere reserves (BR): </a:t>
            </a:r>
          </a:p>
          <a:p>
            <a:pPr algn="ctr"/>
            <a:r>
              <a:rPr lang="en-US" sz="1000" b="1" dirty="0" err="1" smtClean="0"/>
              <a:t>Aggtelek</a:t>
            </a:r>
            <a:r>
              <a:rPr lang="en-US" sz="1000" b="1" dirty="0" smtClean="0"/>
              <a:t> BR – 1979</a:t>
            </a:r>
          </a:p>
          <a:p>
            <a:pPr algn="ctr"/>
            <a:r>
              <a:rPr lang="en-US" sz="1000" dirty="0" smtClean="0"/>
              <a:t>Lake </a:t>
            </a:r>
            <a:r>
              <a:rPr lang="en-US" sz="1000" dirty="0" err="1" smtClean="0"/>
              <a:t>Fertő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err="1" smtClean="0"/>
              <a:t>Hortobágy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err="1" smtClean="0"/>
              <a:t>Kiskunság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err="1" smtClean="0"/>
              <a:t>Pilis</a:t>
            </a:r>
            <a:r>
              <a:rPr lang="en-US" sz="1000" dirty="0" smtClean="0"/>
              <a:t> BR –</a:t>
            </a:r>
            <a:r>
              <a:rPr lang="hu-HU" sz="1000" dirty="0" smtClean="0"/>
              <a:t> </a:t>
            </a:r>
            <a:r>
              <a:rPr lang="en-US" sz="1000" dirty="0" smtClean="0"/>
              <a:t>1980</a:t>
            </a:r>
          </a:p>
          <a:p>
            <a:pPr algn="ctr"/>
            <a:r>
              <a:rPr lang="en-US" sz="1000" dirty="0" smtClean="0"/>
              <a:t>Mura-Drava-Danube </a:t>
            </a:r>
            <a:r>
              <a:rPr lang="en-US" sz="1000" dirty="0" err="1" smtClean="0"/>
              <a:t>Transbound</a:t>
            </a:r>
            <a:r>
              <a:rPr lang="hu-HU" sz="1000" dirty="0" err="1" smtClean="0"/>
              <a:t>ary</a:t>
            </a:r>
            <a:r>
              <a:rPr lang="hu-HU" sz="1000" dirty="0" smtClean="0"/>
              <a:t> </a:t>
            </a:r>
            <a:r>
              <a:rPr lang="en-US" sz="1000" dirty="0" smtClean="0"/>
              <a:t>BR –</a:t>
            </a:r>
            <a:r>
              <a:rPr lang="hu-HU" sz="1000" dirty="0" smtClean="0"/>
              <a:t> </a:t>
            </a:r>
            <a:r>
              <a:rPr lang="en-US" sz="1000" dirty="0" smtClean="0"/>
              <a:t>2012</a:t>
            </a:r>
            <a:endParaRPr lang="en-US" sz="1000" dirty="0"/>
          </a:p>
        </p:txBody>
      </p:sp>
      <p:pic>
        <p:nvPicPr>
          <p:cNvPr id="13" name="Kép 12" descr="rhinolophus hip-4_irota-050719.JPG"/>
          <p:cNvPicPr>
            <a:picLocks noChangeAspect="1"/>
          </p:cNvPicPr>
          <p:nvPr/>
        </p:nvPicPr>
        <p:blipFill>
          <a:blip r:embed="rId4" cstate="print"/>
          <a:srcRect l="27951" t="1701" r="27163" b="18500"/>
          <a:stretch>
            <a:fillRect/>
          </a:stretch>
        </p:blipFill>
        <p:spPr>
          <a:xfrm>
            <a:off x="8406089" y="76053"/>
            <a:ext cx="648071" cy="864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Kép 21" descr="100422_0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53" y="2564904"/>
            <a:ext cx="648072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Kép 23" descr="DSCF418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90064" y="2038000"/>
            <a:ext cx="864096" cy="648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Kép 29" descr="DSCF335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92074" y="1033510"/>
            <a:ext cx="648072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Kép 31" descr="rákóczi_2_tó.JPG"/>
          <p:cNvPicPr>
            <a:picLocks noChangeAspect="1"/>
          </p:cNvPicPr>
          <p:nvPr/>
        </p:nvPicPr>
        <p:blipFill>
          <a:blip r:embed="rId8" cstate="print"/>
          <a:srcRect l="9025" t="18051"/>
          <a:stretch>
            <a:fillRect/>
          </a:stretch>
        </p:blipFill>
        <p:spPr>
          <a:xfrm>
            <a:off x="7294367" y="2903270"/>
            <a:ext cx="973535" cy="657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Kép 11" descr="P1010075.JPG"/>
          <p:cNvPicPr>
            <a:picLocks noChangeAspect="1"/>
          </p:cNvPicPr>
          <p:nvPr/>
        </p:nvPicPr>
        <p:blipFill>
          <a:blip r:embed="rId9" cstate="print"/>
          <a:srcRect l="10020" t="8318"/>
          <a:stretch>
            <a:fillRect/>
          </a:stretch>
        </p:blipFill>
        <p:spPr>
          <a:xfrm>
            <a:off x="5606148" y="66368"/>
            <a:ext cx="593967" cy="806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Kép 35" descr="100423_00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115597" y="3519652"/>
            <a:ext cx="638174" cy="850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Kép 36" descr="Alsó-hegy 4.jpg"/>
          <p:cNvPicPr>
            <a:picLocks noChangeAspect="1"/>
          </p:cNvPicPr>
          <p:nvPr/>
        </p:nvPicPr>
        <p:blipFill>
          <a:blip r:embed="rId11" cstate="print"/>
          <a:srcRect b="10145"/>
          <a:stretch>
            <a:fillRect/>
          </a:stretch>
        </p:blipFill>
        <p:spPr>
          <a:xfrm>
            <a:off x="6352078" y="84283"/>
            <a:ext cx="876300" cy="590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Kép 37" descr="Kép1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213047" y="-581024"/>
            <a:ext cx="2460563" cy="352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Picture 8" descr="Gömör 272"/>
          <p:cNvPicPr>
            <a:picLocks noChangeAspect="1" noChangeArrowheads="1"/>
          </p:cNvPicPr>
          <p:nvPr/>
        </p:nvPicPr>
        <p:blipFill>
          <a:blip r:embed="rId13" cstate="print"/>
          <a:srcRect l="9787" r="11914"/>
          <a:stretch>
            <a:fillRect/>
          </a:stretch>
        </p:blipFill>
        <p:spPr bwMode="auto">
          <a:xfrm>
            <a:off x="3121946" y="1548284"/>
            <a:ext cx="533400" cy="908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25196" y="1081365"/>
            <a:ext cx="989535" cy="64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17000"/>
              </a:prstClr>
            </a:outerShd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725196" y="575956"/>
            <a:ext cx="1600200" cy="280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sp>
        <p:nvSpPr>
          <p:cNvPr id="43" name="Szövegdoboz 42"/>
          <p:cNvSpPr txBox="1"/>
          <p:nvPr/>
        </p:nvSpPr>
        <p:spPr>
          <a:xfrm>
            <a:off x="3191796" y="218768"/>
            <a:ext cx="2314575" cy="315471"/>
          </a:xfrm>
          <a:prstGeom prst="rect">
            <a:avLst/>
          </a:prstGeom>
          <a:noFill/>
          <a:effectLst>
            <a:outerShdw blurRad="50800" dist="50800" dir="2160000" algn="ctr" rotWithShape="0">
              <a:srgbClr val="000000">
                <a:alpha val="2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hu-HU" sz="1450" b="1" dirty="0" smtClean="0"/>
              <a:t>Aggtelek </a:t>
            </a:r>
            <a:r>
              <a:rPr lang="hu-HU" sz="1450" b="1" dirty="0" err="1" smtClean="0"/>
              <a:t>Biosphere</a:t>
            </a:r>
            <a:r>
              <a:rPr lang="hu-HU" sz="1450" b="1" dirty="0" smtClean="0"/>
              <a:t> </a:t>
            </a:r>
            <a:r>
              <a:rPr lang="hu-HU" sz="1450" b="1" dirty="0" err="1" smtClean="0"/>
              <a:t>Reserve</a:t>
            </a:r>
            <a:endParaRPr lang="hu-HU" sz="1450" b="1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29997" y="1849132"/>
            <a:ext cx="35308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7" name="Egyenes összekötő 46"/>
          <p:cNvCxnSpPr/>
          <p:nvPr/>
        </p:nvCxnSpPr>
        <p:spPr>
          <a:xfrm flipV="1">
            <a:off x="6113664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zövegdoboz 44"/>
          <p:cNvSpPr txBox="1"/>
          <p:nvPr/>
        </p:nvSpPr>
        <p:spPr>
          <a:xfrm>
            <a:off x="6154992" y="4401599"/>
            <a:ext cx="2920182" cy="175894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1400" b="1" dirty="0" err="1" smtClean="0"/>
              <a:t>Aggtelek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karst</a:t>
            </a:r>
            <a:r>
              <a:rPr lang="en-US" sz="1400" b="1" dirty="0" smtClean="0"/>
              <a:t> areas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the most typical </a:t>
            </a:r>
            <a:r>
              <a:rPr lang="en-US" sz="1000" dirty="0" err="1" smtClean="0"/>
              <a:t>karstic</a:t>
            </a:r>
            <a:r>
              <a:rPr lang="en-US" sz="1000" dirty="0" smtClean="0"/>
              <a:t> area in Hungary</a:t>
            </a:r>
            <a:r>
              <a:rPr lang="hu-HU" sz="1000" dirty="0" smtClean="0"/>
              <a:t>;</a:t>
            </a:r>
            <a:endParaRPr lang="en-US" sz="1000" dirty="0" smtClean="0"/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spc="-20" dirty="0" smtClean="0"/>
              <a:t> the registered number of caves is more than 280, the </a:t>
            </a:r>
            <a:r>
              <a:rPr lang="en-US" sz="1000" spc="-20" dirty="0" err="1" smtClean="0"/>
              <a:t>Baradla</a:t>
            </a:r>
            <a:r>
              <a:rPr lang="en-US" sz="1000" spc="-20" dirty="0" smtClean="0"/>
              <a:t> Cave is the longest active stalactite and stalagmite cave system in the </a:t>
            </a:r>
            <a:r>
              <a:rPr lang="hu-HU" sz="1000" spc="-20" dirty="0" smtClean="0"/>
              <a:t>t</a:t>
            </a:r>
            <a:r>
              <a:rPr lang="en-US" sz="1000" spc="-20" dirty="0" err="1" smtClean="0"/>
              <a:t>emperate</a:t>
            </a:r>
            <a:r>
              <a:rPr lang="en-US" sz="1000" spc="-20" dirty="0" smtClean="0"/>
              <a:t> </a:t>
            </a:r>
            <a:r>
              <a:rPr lang="hu-HU" sz="1000" spc="-20" dirty="0" err="1" smtClean="0"/>
              <a:t>climate</a:t>
            </a:r>
            <a:r>
              <a:rPr lang="hu-HU" sz="1000" spc="-20" dirty="0" smtClean="0"/>
              <a:t> z</a:t>
            </a:r>
            <a:r>
              <a:rPr lang="en-US" sz="1000" spc="-20" dirty="0" smtClean="0"/>
              <a:t>one;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spc="-10" dirty="0" smtClean="0"/>
              <a:t> open </a:t>
            </a:r>
            <a:r>
              <a:rPr lang="en-US" sz="1000" spc="-10" dirty="0" err="1" smtClean="0"/>
              <a:t>karst</a:t>
            </a:r>
            <a:r>
              <a:rPr lang="en-US" sz="1000" spc="-10" dirty="0" smtClean="0"/>
              <a:t> hillsides, springs, streams, </a:t>
            </a:r>
            <a:r>
              <a:rPr lang="en-US" sz="1000" spc="-10" dirty="0" err="1" smtClean="0"/>
              <a:t>dolinas</a:t>
            </a:r>
            <a:r>
              <a:rPr lang="en-US" sz="1000" spc="-10" dirty="0" smtClean="0"/>
              <a:t>, ponds;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animal husbandry, forestry and tourism are the main activities of the local people;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extremely divers</a:t>
            </a:r>
            <a:r>
              <a:rPr lang="hu-HU" sz="1000" dirty="0" smtClean="0"/>
              <a:t>e</a:t>
            </a:r>
            <a:r>
              <a:rPr lang="en-US" sz="1000" dirty="0" smtClean="0"/>
              <a:t> habitats were developed due to microclimatic peculiarities and its location in </a:t>
            </a:r>
            <a:r>
              <a:rPr lang="en-US" sz="1000" dirty="0" err="1" smtClean="0"/>
              <a:t>phytogeographical</a:t>
            </a:r>
            <a:r>
              <a:rPr lang="en-US" sz="1000" dirty="0" smtClean="0"/>
              <a:t> frontier zone.</a:t>
            </a:r>
            <a:endParaRPr lang="en-US" sz="1000" dirty="0"/>
          </a:p>
        </p:txBody>
      </p:sp>
      <p:pic>
        <p:nvPicPr>
          <p:cNvPr id="49" name="Kép 48" descr="Aggtelek-Zemplén 05 21-24 166.jpg"/>
          <p:cNvPicPr>
            <a:picLocks noChangeAspect="1"/>
          </p:cNvPicPr>
          <p:nvPr/>
        </p:nvPicPr>
        <p:blipFill>
          <a:blip r:embed="rId17" cstate="print"/>
          <a:srcRect t="4772" r="15979"/>
          <a:stretch>
            <a:fillRect/>
          </a:stretch>
        </p:blipFill>
        <p:spPr>
          <a:xfrm>
            <a:off x="7030064" y="6154994"/>
            <a:ext cx="828621" cy="62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" name="Kép 52" descr="P5040040.JPG"/>
          <p:cNvPicPr>
            <a:picLocks noChangeAspect="1"/>
          </p:cNvPicPr>
          <p:nvPr/>
        </p:nvPicPr>
        <p:blipFill>
          <a:blip r:embed="rId18" cstate="print"/>
          <a:srcRect t="6666" r="8750"/>
          <a:stretch>
            <a:fillRect/>
          </a:stretch>
        </p:blipFill>
        <p:spPr>
          <a:xfrm>
            <a:off x="6150918" y="6153100"/>
            <a:ext cx="828000" cy="635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Kép 40" descr="100607_018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8172770" y="3776701"/>
            <a:ext cx="863600" cy="647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Kép 57" descr="baradla_tigris_terem.JPG"/>
          <p:cNvPicPr>
            <a:picLocks noChangeAspect="1"/>
          </p:cNvPicPr>
          <p:nvPr/>
        </p:nvPicPr>
        <p:blipFill>
          <a:blip r:embed="rId20" cstate="print"/>
          <a:srcRect r="15137" b="38208"/>
          <a:stretch>
            <a:fillRect/>
          </a:stretch>
        </p:blipFill>
        <p:spPr>
          <a:xfrm>
            <a:off x="7914953" y="6154983"/>
            <a:ext cx="1160218" cy="6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9" name="Szövegdoboz 58"/>
          <p:cNvSpPr txBox="1"/>
          <p:nvPr/>
        </p:nvSpPr>
        <p:spPr>
          <a:xfrm>
            <a:off x="3117596" y="4404854"/>
            <a:ext cx="2476958" cy="2385268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Multiple </a:t>
            </a:r>
            <a:r>
              <a:rPr lang="en-US" sz="1400" b="1" dirty="0" err="1" smtClean="0"/>
              <a:t>zonation</a:t>
            </a:r>
            <a:r>
              <a:rPr lang="en-US" sz="1400" b="1" dirty="0" smtClean="0"/>
              <a:t> system</a:t>
            </a:r>
          </a:p>
          <a:p>
            <a:pPr>
              <a:spcBef>
                <a:spcPts val="200"/>
              </a:spcBef>
            </a:pPr>
            <a:r>
              <a:rPr lang="en-US" sz="1000" b="1" dirty="0" smtClean="0"/>
              <a:t>Core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strictly </a:t>
            </a:r>
            <a:r>
              <a:rPr lang="en-US" sz="1000" dirty="0"/>
              <a:t>protected </a:t>
            </a:r>
            <a:r>
              <a:rPr lang="hu-HU" sz="1000" dirty="0" smtClean="0"/>
              <a:t>site</a:t>
            </a:r>
            <a:r>
              <a:rPr lang="en-US" sz="1000" dirty="0" smtClean="0"/>
              <a:t>s</a:t>
            </a:r>
            <a:r>
              <a:rPr lang="hu-HU" sz="1000" dirty="0" smtClean="0"/>
              <a:t> (</a:t>
            </a:r>
            <a:r>
              <a:rPr lang="hu-HU" sz="1000" dirty="0" err="1" smtClean="0"/>
              <a:t>by</a:t>
            </a:r>
            <a:r>
              <a:rPr lang="hu-HU" sz="1000" dirty="0" smtClean="0"/>
              <a:t> </a:t>
            </a:r>
            <a:r>
              <a:rPr lang="hu-HU" sz="1000" dirty="0" err="1" smtClean="0"/>
              <a:t>law</a:t>
            </a:r>
            <a:r>
              <a:rPr lang="hu-HU" sz="1000" dirty="0" smtClean="0"/>
              <a:t>)</a:t>
            </a:r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ensure the conservation of ecosystems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variety</a:t>
            </a:r>
            <a:r>
              <a:rPr lang="hu-HU" sz="1000" dirty="0" smtClean="0"/>
              <a:t> of </a:t>
            </a:r>
            <a:r>
              <a:rPr lang="hu-HU" sz="1000" dirty="0" err="1" smtClean="0"/>
              <a:t>landscapes</a:t>
            </a:r>
            <a:r>
              <a:rPr lang="hu-HU" sz="1000" dirty="0" smtClean="0"/>
              <a:t> and </a:t>
            </a:r>
            <a:r>
              <a:rPr lang="hu-HU" sz="1000" dirty="0" err="1" smtClean="0"/>
              <a:t>biodiversity</a:t>
            </a:r>
            <a:endParaRPr lang="en-US" sz="1000" dirty="0" smtClean="0"/>
          </a:p>
          <a:p>
            <a:pPr algn="just">
              <a:spcBef>
                <a:spcPts val="200"/>
              </a:spcBef>
            </a:pPr>
            <a:r>
              <a:rPr lang="en-US" sz="1000" b="1" dirty="0" smtClean="0"/>
              <a:t>Buffer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mitigate impacts affecting the core zone </a:t>
            </a:r>
          </a:p>
          <a:p>
            <a:pPr marL="84138" algn="just">
              <a:buFont typeface="Arial" pitchFamily="34" charset="0"/>
              <a:buChar char="•"/>
            </a:pPr>
            <a:r>
              <a:rPr lang="en-US" sz="1000" dirty="0" smtClean="0"/>
              <a:t> environmental education and research</a:t>
            </a:r>
          </a:p>
          <a:p>
            <a:pPr marL="84138" algn="just">
              <a:buFont typeface="Arial" pitchFamily="34" charset="0"/>
              <a:buChar char="•"/>
            </a:pPr>
            <a:r>
              <a:rPr lang="en-US" sz="1000" dirty="0" smtClean="0"/>
              <a:t> recreation, ecotourism</a:t>
            </a:r>
          </a:p>
          <a:p>
            <a:pPr algn="just">
              <a:spcBef>
                <a:spcPts val="200"/>
              </a:spcBef>
            </a:pPr>
            <a:r>
              <a:rPr lang="en-US" sz="1000" b="1" dirty="0" smtClean="0"/>
              <a:t>Transition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typical</a:t>
            </a:r>
            <a:r>
              <a:rPr lang="hu-HU" sz="1000" dirty="0" smtClean="0"/>
              <a:t> </a:t>
            </a:r>
            <a:r>
              <a:rPr lang="hu-HU" sz="1000" dirty="0" err="1" smtClean="0"/>
              <a:t>area</a:t>
            </a:r>
            <a:r>
              <a:rPr lang="hu-HU" sz="1000" dirty="0" smtClean="0"/>
              <a:t> of </a:t>
            </a:r>
            <a:r>
              <a:rPr lang="hu-HU" sz="1000" dirty="0" err="1" smtClean="0"/>
              <a:t>cooperation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traditional agricultural activities</a:t>
            </a:r>
          </a:p>
          <a:p>
            <a:pPr marL="84138">
              <a:buFont typeface="Arial" pitchFamily="34" charset="0"/>
              <a:buChar char="•"/>
            </a:pPr>
            <a:r>
              <a:rPr lang="en-US" sz="1000" dirty="0" smtClean="0"/>
              <a:t> support local communities</a:t>
            </a:r>
            <a:endParaRPr lang="hu-HU" sz="1000" dirty="0" smtClean="0"/>
          </a:p>
          <a:p>
            <a:pPr marL="84138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settlements</a:t>
            </a:r>
            <a:r>
              <a:rPr lang="hu-HU" sz="1000" dirty="0" smtClean="0"/>
              <a:t> </a:t>
            </a:r>
            <a:r>
              <a:rPr lang="hu-HU" sz="1000" dirty="0" err="1" smtClean="0"/>
              <a:t>inside</a:t>
            </a:r>
            <a:r>
              <a:rPr lang="hu-HU" sz="1000" dirty="0" smtClean="0"/>
              <a:t> </a:t>
            </a:r>
            <a:r>
              <a:rPr lang="hu-HU" sz="1000" dirty="0" err="1" smtClean="0"/>
              <a:t>the</a:t>
            </a:r>
            <a:r>
              <a:rPr lang="hu-HU" sz="1000" dirty="0" smtClean="0"/>
              <a:t> </a:t>
            </a:r>
            <a:r>
              <a:rPr lang="hu-HU" sz="1000" dirty="0" err="1" smtClean="0"/>
              <a:t>zone</a:t>
            </a:r>
            <a:endParaRPr lang="en-US" sz="1000" b="1" dirty="0"/>
          </a:p>
        </p:txBody>
      </p:sp>
      <p:pic>
        <p:nvPicPr>
          <p:cNvPr id="52" name="Kép 51" descr="SANY00541.JPG"/>
          <p:cNvPicPr>
            <a:picLocks noChangeAspect="1"/>
          </p:cNvPicPr>
          <p:nvPr/>
        </p:nvPicPr>
        <p:blipFill>
          <a:blip r:embed="rId21" cstate="print"/>
          <a:srcRect l="5593"/>
          <a:stretch>
            <a:fillRect/>
          </a:stretch>
        </p:blipFill>
        <p:spPr>
          <a:xfrm>
            <a:off x="5555225" y="6070267"/>
            <a:ext cx="496800" cy="703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" name="Kép 54" descr="DSCF4041.JPG"/>
          <p:cNvPicPr>
            <a:picLocks noChangeAspect="1"/>
          </p:cNvPicPr>
          <p:nvPr/>
        </p:nvPicPr>
        <p:blipFill>
          <a:blip r:embed="rId22" cstate="print"/>
          <a:srcRect r="8395"/>
          <a:stretch>
            <a:fillRect/>
          </a:stretch>
        </p:blipFill>
        <p:spPr>
          <a:xfrm>
            <a:off x="5559527" y="4404850"/>
            <a:ext cx="497142" cy="72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" name="Kép 47" descr="DSCF3347.JPG"/>
          <p:cNvPicPr>
            <a:picLocks noChangeAspect="1"/>
          </p:cNvPicPr>
          <p:nvPr/>
        </p:nvPicPr>
        <p:blipFill rotWithShape="1">
          <a:blip r:embed="rId23" cstate="print"/>
          <a:srcRect l="5689" r="7416"/>
          <a:stretch/>
        </p:blipFill>
        <p:spPr>
          <a:xfrm flipH="1">
            <a:off x="7254885" y="3753599"/>
            <a:ext cx="75077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Kép 49" descr="050616_026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flipH="1">
            <a:off x="6170126" y="3734745"/>
            <a:ext cx="866019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Kép 1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4" t="19078" r="16881" b="21908"/>
          <a:stretch/>
        </p:blipFill>
        <p:spPr>
          <a:xfrm>
            <a:off x="7387812" y="88569"/>
            <a:ext cx="878027" cy="5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Kép 2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 t="12765" r="3394" b="12031"/>
          <a:stretch/>
        </p:blipFill>
        <p:spPr>
          <a:xfrm>
            <a:off x="4181561" y="3830551"/>
            <a:ext cx="820746" cy="5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Kép 3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5" r="8415"/>
          <a:stretch/>
        </p:blipFill>
        <p:spPr>
          <a:xfrm>
            <a:off x="3124253" y="575956"/>
            <a:ext cx="531093" cy="8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Kép 4"/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59" r="16501"/>
          <a:stretch/>
        </p:blipFill>
        <p:spPr>
          <a:xfrm>
            <a:off x="8436210" y="2808701"/>
            <a:ext cx="617950" cy="8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Kép 5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8863" t="-719996" r="1008863" b="719996"/>
          <a:stretch/>
        </p:blipFill>
        <p:spPr>
          <a:xfrm>
            <a:off x="66366" y="15401"/>
            <a:ext cx="542700" cy="723600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r="11254"/>
          <a:stretch/>
        </p:blipFill>
        <p:spPr>
          <a:xfrm>
            <a:off x="5559526" y="5172554"/>
            <a:ext cx="496800" cy="843636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60"/>
          <a:stretch/>
        </p:blipFill>
        <p:spPr>
          <a:xfrm>
            <a:off x="5136466" y="3792528"/>
            <a:ext cx="920448" cy="551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</TotalTime>
  <Words>669</Words>
  <Application>Microsoft Office PowerPoint</Application>
  <PresentationFormat>Diavetítés a képernyőre (4:3 oldalarány)</PresentationFormat>
  <Paragraphs>92</Paragraphs>
  <Slides>2</Slides>
  <Notes>2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</vt:i4>
      </vt:variant>
    </vt:vector>
  </HeadingPairs>
  <TitlesOfParts>
    <vt:vector size="3" baseType="lpstr">
      <vt:lpstr>Office-téma</vt:lpstr>
      <vt:lpstr>PowerPoint bemutató</vt:lpstr>
      <vt:lpstr>PowerPoint bemutató</vt:lpstr>
    </vt:vector>
  </TitlesOfParts>
  <Company>KSZF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AdamSz</dc:creator>
  <cp:lastModifiedBy>adamsz</cp:lastModifiedBy>
  <cp:revision>123</cp:revision>
  <dcterms:created xsi:type="dcterms:W3CDTF">2013-03-11T12:06:00Z</dcterms:created>
  <dcterms:modified xsi:type="dcterms:W3CDTF">2013-05-15T12:39:39Z</dcterms:modified>
</cp:coreProperties>
</file>